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5" r:id="rId16"/>
    <p:sldId id="272" r:id="rId17"/>
    <p:sldId id="273" r:id="rId18"/>
    <p:sldId id="274" r:id="rId19"/>
    <p:sldId id="276" r:id="rId20"/>
    <p:sldId id="27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6" d="100"/>
          <a:sy n="76" d="100"/>
        </p:scale>
        <p:origin x="6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D74F962-7ECB-4AA2-B54F-EA07EEC5807E}" type="datetimeFigureOut">
              <a:rPr lang="en-US" smtClean="0"/>
              <a:t>4/4/2026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4206C-9465-4DBC-A209-7B06DF42D555}" type="slidenum">
              <a:rPr lang="en-US" smtClean="0"/>
              <a:t>‹#›</a:t>
            </a:fld>
            <a:endParaRPr lang="en-US"/>
          </a:p>
        </p:txBody>
      </p:sp>
    </p:spTree>
    <p:extLst>
      <p:ext uri="{BB962C8B-B14F-4D97-AF65-F5344CB8AC3E}">
        <p14:creationId xmlns:p14="http://schemas.microsoft.com/office/powerpoint/2010/main" val="2183520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74F962-7ECB-4AA2-B54F-EA07EEC5807E}" type="datetimeFigureOut">
              <a:rPr lang="en-US" smtClean="0"/>
              <a:t>4/4/2026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4206C-9465-4DBC-A209-7B06DF42D555}" type="slidenum">
              <a:rPr lang="en-US" smtClean="0"/>
              <a:t>‹#›</a:t>
            </a:fld>
            <a:endParaRPr lang="en-US"/>
          </a:p>
        </p:txBody>
      </p:sp>
    </p:spTree>
    <p:extLst>
      <p:ext uri="{BB962C8B-B14F-4D97-AF65-F5344CB8AC3E}">
        <p14:creationId xmlns:p14="http://schemas.microsoft.com/office/powerpoint/2010/main" val="37686686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74F962-7ECB-4AA2-B54F-EA07EEC5807E}" type="datetimeFigureOut">
              <a:rPr lang="en-US" smtClean="0"/>
              <a:t>4/4/2026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4206C-9465-4DBC-A209-7B06DF42D555}" type="slidenum">
              <a:rPr lang="en-US" smtClean="0"/>
              <a:t>‹#›</a:t>
            </a:fld>
            <a:endParaRPr lang="en-US"/>
          </a:p>
        </p:txBody>
      </p:sp>
    </p:spTree>
    <p:extLst>
      <p:ext uri="{BB962C8B-B14F-4D97-AF65-F5344CB8AC3E}">
        <p14:creationId xmlns:p14="http://schemas.microsoft.com/office/powerpoint/2010/main" val="3580441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8D74F962-7ECB-4AA2-B54F-EA07EEC5807E}" type="datetimeFigureOut">
              <a:rPr lang="en-US" smtClean="0"/>
              <a:t>4/4/2026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4206C-9465-4DBC-A209-7B06DF42D555}" type="slidenum">
              <a:rPr lang="en-US" smtClean="0"/>
              <a:t>‹#›</a:t>
            </a:fld>
            <a:endParaRPr lang="en-US"/>
          </a:p>
        </p:txBody>
      </p:sp>
    </p:spTree>
    <p:extLst>
      <p:ext uri="{BB962C8B-B14F-4D97-AF65-F5344CB8AC3E}">
        <p14:creationId xmlns:p14="http://schemas.microsoft.com/office/powerpoint/2010/main" val="1298982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8D74F962-7ECB-4AA2-B54F-EA07EEC5807E}" type="datetimeFigureOut">
              <a:rPr lang="en-US" smtClean="0"/>
              <a:t>4/4/2026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4206C-9465-4DBC-A209-7B06DF42D555}" type="slidenum">
              <a:rPr lang="en-US" smtClean="0"/>
              <a:t>‹#›</a:t>
            </a:fld>
            <a:endParaRPr lang="en-US"/>
          </a:p>
        </p:txBody>
      </p:sp>
    </p:spTree>
    <p:extLst>
      <p:ext uri="{BB962C8B-B14F-4D97-AF65-F5344CB8AC3E}">
        <p14:creationId xmlns:p14="http://schemas.microsoft.com/office/powerpoint/2010/main" val="138526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74F962-7ECB-4AA2-B54F-EA07EEC5807E}" type="datetimeFigureOut">
              <a:rPr lang="en-US" smtClean="0"/>
              <a:t>4/4/2026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4206C-9465-4DBC-A209-7B06DF42D555}" type="slidenum">
              <a:rPr lang="en-US" smtClean="0"/>
              <a:t>‹#›</a:t>
            </a:fld>
            <a:endParaRPr lang="en-US"/>
          </a:p>
        </p:txBody>
      </p:sp>
    </p:spTree>
    <p:extLst>
      <p:ext uri="{BB962C8B-B14F-4D97-AF65-F5344CB8AC3E}">
        <p14:creationId xmlns:p14="http://schemas.microsoft.com/office/powerpoint/2010/main" val="970091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74F962-7ECB-4AA2-B54F-EA07EEC5807E}" type="datetimeFigureOut">
              <a:rPr lang="en-US" smtClean="0"/>
              <a:t>4/4/2026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4206C-9465-4DBC-A209-7B06DF42D555}" type="slidenum">
              <a:rPr lang="en-US" smtClean="0"/>
              <a:t>‹#›</a:t>
            </a:fld>
            <a:endParaRPr lang="en-US"/>
          </a:p>
        </p:txBody>
      </p:sp>
    </p:spTree>
    <p:extLst>
      <p:ext uri="{BB962C8B-B14F-4D97-AF65-F5344CB8AC3E}">
        <p14:creationId xmlns:p14="http://schemas.microsoft.com/office/powerpoint/2010/main" val="3051085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74F962-7ECB-4AA2-B54F-EA07EEC5807E}" type="datetimeFigureOut">
              <a:rPr lang="en-US" smtClean="0"/>
              <a:t>4/4/2026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4206C-9465-4DBC-A209-7B06DF42D555}" type="slidenum">
              <a:rPr lang="en-US" smtClean="0"/>
              <a:t>‹#›</a:t>
            </a:fld>
            <a:endParaRPr lang="en-US"/>
          </a:p>
        </p:txBody>
      </p:sp>
    </p:spTree>
    <p:extLst>
      <p:ext uri="{BB962C8B-B14F-4D97-AF65-F5344CB8AC3E}">
        <p14:creationId xmlns:p14="http://schemas.microsoft.com/office/powerpoint/2010/main" val="730546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74F962-7ECB-4AA2-B54F-EA07EEC5807E}" type="datetimeFigureOut">
              <a:rPr lang="en-US" smtClean="0"/>
              <a:t>4/4/2026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4206C-9465-4DBC-A209-7B06DF42D555}" type="slidenum">
              <a:rPr lang="en-US" smtClean="0"/>
              <a:t>‹#›</a:t>
            </a:fld>
            <a:endParaRPr lang="en-US"/>
          </a:p>
        </p:txBody>
      </p:sp>
    </p:spTree>
    <p:extLst>
      <p:ext uri="{BB962C8B-B14F-4D97-AF65-F5344CB8AC3E}">
        <p14:creationId xmlns:p14="http://schemas.microsoft.com/office/powerpoint/2010/main" val="4227487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74F962-7ECB-4AA2-B54F-EA07EEC5807E}" type="datetimeFigureOut">
              <a:rPr lang="en-US" smtClean="0"/>
              <a:t>4/4/2026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4206C-9465-4DBC-A209-7B06DF42D555}" type="slidenum">
              <a:rPr lang="en-US" smtClean="0"/>
              <a:t>‹#›</a:t>
            </a:fld>
            <a:endParaRPr lang="en-US"/>
          </a:p>
        </p:txBody>
      </p:sp>
    </p:spTree>
    <p:extLst>
      <p:ext uri="{BB962C8B-B14F-4D97-AF65-F5344CB8AC3E}">
        <p14:creationId xmlns:p14="http://schemas.microsoft.com/office/powerpoint/2010/main" val="1295937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74F962-7ECB-4AA2-B54F-EA07EEC5807E}" type="datetimeFigureOut">
              <a:rPr lang="en-US" smtClean="0"/>
              <a:t>4/4/2026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4206C-9465-4DBC-A209-7B06DF42D555}" type="slidenum">
              <a:rPr lang="en-US" smtClean="0"/>
              <a:t>‹#›</a:t>
            </a:fld>
            <a:endParaRPr lang="en-US"/>
          </a:p>
        </p:txBody>
      </p:sp>
    </p:spTree>
    <p:extLst>
      <p:ext uri="{BB962C8B-B14F-4D97-AF65-F5344CB8AC3E}">
        <p14:creationId xmlns:p14="http://schemas.microsoft.com/office/powerpoint/2010/main" val="3515787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74F962-7ECB-4AA2-B54F-EA07EEC5807E}" type="datetimeFigureOut">
              <a:rPr lang="en-US" smtClean="0"/>
              <a:t>4/4/2026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4206C-9465-4DBC-A209-7B06DF42D555}" type="slidenum">
              <a:rPr lang="en-US" smtClean="0"/>
              <a:t>‹#›</a:t>
            </a:fld>
            <a:endParaRPr lang="en-US"/>
          </a:p>
        </p:txBody>
      </p:sp>
    </p:spTree>
    <p:extLst>
      <p:ext uri="{BB962C8B-B14F-4D97-AF65-F5344CB8AC3E}">
        <p14:creationId xmlns:p14="http://schemas.microsoft.com/office/powerpoint/2010/main" val="2474141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74F962-7ECB-4AA2-B54F-EA07EEC5807E}" type="datetimeFigureOut">
              <a:rPr lang="en-US" smtClean="0"/>
              <a:t>4/4/2026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94206C-9465-4DBC-A209-7B06DF42D555}" type="slidenum">
              <a:rPr lang="en-US" smtClean="0"/>
              <a:t>‹#›</a:t>
            </a:fld>
            <a:endParaRPr lang="en-US"/>
          </a:p>
        </p:txBody>
      </p:sp>
    </p:spTree>
    <p:extLst>
      <p:ext uri="{BB962C8B-B14F-4D97-AF65-F5344CB8AC3E}">
        <p14:creationId xmlns:p14="http://schemas.microsoft.com/office/powerpoint/2010/main" val="2874160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74F962-7ECB-4AA2-B54F-EA07EEC5807E}" type="datetimeFigureOut">
              <a:rPr lang="en-US" smtClean="0"/>
              <a:t>4/4/2026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94206C-9465-4DBC-A209-7B06DF42D555}" type="slidenum">
              <a:rPr lang="en-US" smtClean="0"/>
              <a:t>‹#›</a:t>
            </a:fld>
            <a:endParaRPr lang="en-US"/>
          </a:p>
        </p:txBody>
      </p:sp>
    </p:spTree>
    <p:extLst>
      <p:ext uri="{BB962C8B-B14F-4D97-AF65-F5344CB8AC3E}">
        <p14:creationId xmlns:p14="http://schemas.microsoft.com/office/powerpoint/2010/main" val="2363322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74F962-7ECB-4AA2-B54F-EA07EEC5807E}" type="datetimeFigureOut">
              <a:rPr lang="en-US" smtClean="0"/>
              <a:t>4/4/2026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94206C-9465-4DBC-A209-7B06DF42D555}" type="slidenum">
              <a:rPr lang="en-US" smtClean="0"/>
              <a:t>‹#›</a:t>
            </a:fld>
            <a:endParaRPr lang="en-US"/>
          </a:p>
        </p:txBody>
      </p:sp>
    </p:spTree>
    <p:extLst>
      <p:ext uri="{BB962C8B-B14F-4D97-AF65-F5344CB8AC3E}">
        <p14:creationId xmlns:p14="http://schemas.microsoft.com/office/powerpoint/2010/main" val="2361808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74F962-7ECB-4AA2-B54F-EA07EEC5807E}" type="datetimeFigureOut">
              <a:rPr lang="en-US" smtClean="0"/>
              <a:t>4/4/2026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4206C-9465-4DBC-A209-7B06DF42D555}" type="slidenum">
              <a:rPr lang="en-US" smtClean="0"/>
              <a:t>‹#›</a:t>
            </a:fld>
            <a:endParaRPr lang="en-US"/>
          </a:p>
        </p:txBody>
      </p:sp>
    </p:spTree>
    <p:extLst>
      <p:ext uri="{BB962C8B-B14F-4D97-AF65-F5344CB8AC3E}">
        <p14:creationId xmlns:p14="http://schemas.microsoft.com/office/powerpoint/2010/main" val="930027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8D74F962-7ECB-4AA2-B54F-EA07EEC5807E}" type="datetimeFigureOut">
              <a:rPr lang="en-US" smtClean="0"/>
              <a:t>4/4/2026</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FD94206C-9465-4DBC-A209-7B06DF42D555}" type="slidenum">
              <a:rPr lang="en-US" smtClean="0"/>
              <a:t>‹#›</a:t>
            </a:fld>
            <a:endParaRPr lang="en-US"/>
          </a:p>
        </p:txBody>
      </p:sp>
    </p:spTree>
    <p:extLst>
      <p:ext uri="{BB962C8B-B14F-4D97-AF65-F5344CB8AC3E}">
        <p14:creationId xmlns:p14="http://schemas.microsoft.com/office/powerpoint/2010/main" val="2044598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8D74F962-7ECB-4AA2-B54F-EA07EEC5807E}" type="datetimeFigureOut">
              <a:rPr lang="en-US" smtClean="0"/>
              <a:t>4/4/2026</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FD94206C-9465-4DBC-A209-7B06DF42D555}" type="slidenum">
              <a:rPr lang="en-US" smtClean="0"/>
              <a:t>‹#›</a:t>
            </a:fld>
            <a:endParaRPr lang="en-US"/>
          </a:p>
        </p:txBody>
      </p:sp>
    </p:spTree>
    <p:extLst>
      <p:ext uri="{BB962C8B-B14F-4D97-AF65-F5344CB8AC3E}">
        <p14:creationId xmlns:p14="http://schemas.microsoft.com/office/powerpoint/2010/main" val="1906620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mailto:heather@jec.football" TargetMode="External"/><Relationship Id="rId2" Type="http://schemas.openxmlformats.org/officeDocument/2006/relationships/hyperlink" Target="mailto:mike@jec.football"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HEATHER@JEC.FOOTBALL" TargetMode="External"/><Relationship Id="rId7" Type="http://schemas.openxmlformats.org/officeDocument/2006/relationships/image" Target="../media/image9.png"/><Relationship Id="rId2" Type="http://schemas.openxmlformats.org/officeDocument/2006/relationships/hyperlink" Target="mailto:SUPPORT@TRSEAHAWKS.COM" TargetMode="Externa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hyperlink" Target="mailto:MIKE@JEC.FOOTBAL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6AFC4-9C68-3BE2-5697-8632CA9A2BB4}"/>
              </a:ext>
            </a:extLst>
          </p:cNvPr>
          <p:cNvSpPr>
            <a:spLocks noGrp="1"/>
          </p:cNvSpPr>
          <p:nvPr>
            <p:ph type="ctrTitle"/>
          </p:nvPr>
        </p:nvSpPr>
        <p:spPr>
          <a:xfrm>
            <a:off x="717755" y="1122363"/>
            <a:ext cx="10559845" cy="2387600"/>
          </a:xfrm>
        </p:spPr>
        <p:txBody>
          <a:bodyPr>
            <a:noAutofit/>
          </a:bodyPr>
          <a:lstStyle/>
          <a:p>
            <a:r>
              <a:rPr lang="en-US" sz="7200" b="1" dirty="0">
                <a:solidFill>
                  <a:srgbClr val="92D050"/>
                </a:solidFill>
              </a:rPr>
              <a:t>TOMS RIVER SEAHAWKS </a:t>
            </a:r>
            <a:br>
              <a:rPr lang="en-US" sz="7200" b="1" dirty="0">
                <a:solidFill>
                  <a:srgbClr val="92D050"/>
                </a:solidFill>
              </a:rPr>
            </a:br>
            <a:r>
              <a:rPr lang="en-US" sz="7200" b="1" dirty="0">
                <a:solidFill>
                  <a:srgbClr val="92D050"/>
                </a:solidFill>
              </a:rPr>
              <a:t>FOOTBALL</a:t>
            </a:r>
          </a:p>
        </p:txBody>
      </p:sp>
      <p:sp>
        <p:nvSpPr>
          <p:cNvPr id="3" name="Subtitle 2">
            <a:extLst>
              <a:ext uri="{FF2B5EF4-FFF2-40B4-BE49-F238E27FC236}">
                <a16:creationId xmlns:a16="http://schemas.microsoft.com/office/drawing/2014/main" id="{07319898-9D34-B1A6-F817-480CF901C4A0}"/>
              </a:ext>
            </a:extLst>
          </p:cNvPr>
          <p:cNvSpPr>
            <a:spLocks noGrp="1"/>
          </p:cNvSpPr>
          <p:nvPr>
            <p:ph type="subTitle" idx="1"/>
          </p:nvPr>
        </p:nvSpPr>
        <p:spPr>
          <a:xfrm>
            <a:off x="1751011" y="3886200"/>
            <a:ext cx="10789331" cy="1905000"/>
          </a:xfrm>
        </p:spPr>
        <p:txBody>
          <a:bodyPr>
            <a:normAutofit/>
          </a:bodyPr>
          <a:lstStyle/>
          <a:p>
            <a:r>
              <a:rPr lang="en-US" sz="4800" dirty="0"/>
              <a:t>			INFORMATION PACKET</a:t>
            </a:r>
          </a:p>
        </p:txBody>
      </p:sp>
      <p:pic>
        <p:nvPicPr>
          <p:cNvPr id="6" name="Picture 5">
            <a:extLst>
              <a:ext uri="{FF2B5EF4-FFF2-40B4-BE49-F238E27FC236}">
                <a16:creationId xmlns:a16="http://schemas.microsoft.com/office/drawing/2014/main" id="{1C96EDD3-A8CE-2782-73D6-020C7A3EBA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6092"/>
            <a:ext cx="4572000" cy="6858000"/>
          </a:xfrm>
          <a:prstGeom prst="rect">
            <a:avLst/>
          </a:prstGeom>
        </p:spPr>
      </p:pic>
    </p:spTree>
    <p:extLst>
      <p:ext uri="{BB962C8B-B14F-4D97-AF65-F5344CB8AC3E}">
        <p14:creationId xmlns:p14="http://schemas.microsoft.com/office/powerpoint/2010/main" val="927026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73E89-7754-E631-DFD6-EC9C8818CFD5}"/>
              </a:ext>
            </a:extLst>
          </p:cNvPr>
          <p:cNvSpPr>
            <a:spLocks noGrp="1"/>
          </p:cNvSpPr>
          <p:nvPr>
            <p:ph type="ctrTitle"/>
          </p:nvPr>
        </p:nvSpPr>
        <p:spPr>
          <a:xfrm>
            <a:off x="560439" y="265471"/>
            <a:ext cx="10953135" cy="801329"/>
          </a:xfrm>
        </p:spPr>
        <p:txBody>
          <a:bodyPr>
            <a:normAutofit/>
          </a:bodyPr>
          <a:lstStyle/>
          <a:p>
            <a:r>
              <a:rPr lang="en-US" sz="4000" b="1" dirty="0">
                <a:solidFill>
                  <a:srgbClr val="00B050"/>
                </a:solidFill>
                <a:effectLst>
                  <a:glow rad="38100">
                    <a:schemeClr val="bg1">
                      <a:lumMod val="65000"/>
                      <a:lumOff val="35000"/>
                      <a:alpha val="50000"/>
                    </a:schemeClr>
                  </a:glow>
                </a:effectLst>
              </a:rPr>
              <a:t>IMPORTANT DATES – PRACTICE SCHEDULE</a:t>
            </a:r>
          </a:p>
        </p:txBody>
      </p:sp>
      <p:sp>
        <p:nvSpPr>
          <p:cNvPr id="3" name="Subtitle 2">
            <a:extLst>
              <a:ext uri="{FF2B5EF4-FFF2-40B4-BE49-F238E27FC236}">
                <a16:creationId xmlns:a16="http://schemas.microsoft.com/office/drawing/2014/main" id="{9927518B-4C0F-0F13-0752-6AE40325B096}"/>
              </a:ext>
            </a:extLst>
          </p:cNvPr>
          <p:cNvSpPr>
            <a:spLocks noGrp="1"/>
          </p:cNvSpPr>
          <p:nvPr>
            <p:ph type="subTitle" idx="1"/>
          </p:nvPr>
        </p:nvSpPr>
        <p:spPr>
          <a:xfrm>
            <a:off x="294968" y="1268361"/>
            <a:ext cx="11533238" cy="5324168"/>
          </a:xfrm>
        </p:spPr>
        <p:txBody>
          <a:bodyPr>
            <a:normAutofit fontScale="77500" lnSpcReduction="20000"/>
          </a:bodyPr>
          <a:lstStyle/>
          <a:p>
            <a:r>
              <a:rPr lang="en-US" dirty="0"/>
              <a:t>WEST DOVER ELEMENTARY SCHOOL  50 BLUE JAY DRIVE TOMS RIVER</a:t>
            </a:r>
          </a:p>
          <a:p>
            <a:endParaRPr lang="en-US" dirty="0"/>
          </a:p>
          <a:p>
            <a:r>
              <a:rPr lang="en-US" dirty="0"/>
              <a:t>SATURDAY AUGUST 1, 2026 – OPENING DAY 9 AM TO 11 AM</a:t>
            </a:r>
          </a:p>
          <a:p>
            <a:endParaRPr lang="en-US" dirty="0"/>
          </a:p>
          <a:p>
            <a:r>
              <a:rPr lang="en-US" dirty="0"/>
              <a:t>MONDAY AUGUST 3</a:t>
            </a:r>
            <a:r>
              <a:rPr lang="en-US" baseline="30000" dirty="0"/>
              <a:t>RD</a:t>
            </a:r>
            <a:r>
              <a:rPr lang="en-US" dirty="0"/>
              <a:t> THROUGH FRIDAY AUGUST 7</a:t>
            </a:r>
            <a:r>
              <a:rPr lang="en-US" baseline="30000" dirty="0"/>
              <a:t>TH</a:t>
            </a:r>
            <a:r>
              <a:rPr lang="en-US" dirty="0"/>
              <a:t> 6 PM TO 8 PM CONDITIONING - NO PADS, NO HELMETS</a:t>
            </a:r>
          </a:p>
          <a:p>
            <a:endParaRPr lang="en-US" dirty="0"/>
          </a:p>
          <a:p>
            <a:r>
              <a:rPr lang="en-US" dirty="0"/>
              <a:t>MONDAY AUGUST 10</a:t>
            </a:r>
            <a:r>
              <a:rPr lang="en-US" baseline="30000" dirty="0"/>
              <a:t>TH</a:t>
            </a:r>
            <a:r>
              <a:rPr lang="en-US" dirty="0"/>
              <a:t> THROUGH THURSDAY SEPTEMBER 3</a:t>
            </a:r>
            <a:r>
              <a:rPr lang="en-US" baseline="30000" dirty="0"/>
              <a:t>RD</a:t>
            </a:r>
            <a:r>
              <a:rPr lang="en-US" dirty="0"/>
              <a:t> </a:t>
            </a:r>
          </a:p>
          <a:p>
            <a:r>
              <a:rPr lang="en-US" dirty="0"/>
              <a:t>PRACTICE ON MON-TUES-WED-THURS 6 PM TO 8 PM</a:t>
            </a:r>
          </a:p>
          <a:p>
            <a:endParaRPr lang="en-US" dirty="0"/>
          </a:p>
          <a:p>
            <a:r>
              <a:rPr lang="en-US" dirty="0"/>
              <a:t>GAMES START SUNDAY SEPTEMBER 6</a:t>
            </a:r>
            <a:r>
              <a:rPr lang="en-US" baseline="30000" dirty="0"/>
              <a:t>TH</a:t>
            </a:r>
          </a:p>
          <a:p>
            <a:r>
              <a:rPr lang="en-US" dirty="0"/>
              <a:t>HOME GAMES ARE AT TOMS RIVER HIGH SCHOOL SOUTH 55 HYERS STREET TOMS RIVER</a:t>
            </a:r>
          </a:p>
          <a:p>
            <a:endParaRPr lang="en-US" dirty="0"/>
          </a:p>
          <a:p>
            <a:r>
              <a:rPr lang="en-US" dirty="0"/>
              <a:t> PRACTICE DECREASES WITH START OF SCHOOL AND GAMES </a:t>
            </a:r>
          </a:p>
          <a:p>
            <a:r>
              <a:rPr lang="en-US" dirty="0"/>
              <a:t> TUES-WED-THURS STARTING SEPTEMBER 8</a:t>
            </a:r>
            <a:r>
              <a:rPr lang="en-US" baseline="30000" dirty="0"/>
              <a:t>TH</a:t>
            </a:r>
          </a:p>
          <a:p>
            <a:endParaRPr lang="en-US" dirty="0"/>
          </a:p>
          <a:p>
            <a:r>
              <a:rPr lang="en-US" dirty="0"/>
              <a:t>COACHES FOR THE OLDER TEAMS MAY ADD FILM REVIEW AND WALK THROUGHS</a:t>
            </a:r>
          </a:p>
        </p:txBody>
      </p:sp>
    </p:spTree>
    <p:extLst>
      <p:ext uri="{BB962C8B-B14F-4D97-AF65-F5344CB8AC3E}">
        <p14:creationId xmlns:p14="http://schemas.microsoft.com/office/powerpoint/2010/main" val="1658774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C2C2F-1FF7-CC30-4A53-6E26BC8D4622}"/>
              </a:ext>
            </a:extLst>
          </p:cNvPr>
          <p:cNvSpPr>
            <a:spLocks noGrp="1"/>
          </p:cNvSpPr>
          <p:nvPr>
            <p:ph type="title"/>
          </p:nvPr>
        </p:nvSpPr>
        <p:spPr>
          <a:xfrm>
            <a:off x="1141413" y="98323"/>
            <a:ext cx="9905998" cy="1209367"/>
          </a:xfrm>
        </p:spPr>
        <p:txBody>
          <a:bodyPr>
            <a:normAutofit/>
          </a:bodyPr>
          <a:lstStyle/>
          <a:p>
            <a:pPr algn="ctr"/>
            <a:r>
              <a:rPr lang="en-US" sz="4000" b="1" dirty="0">
                <a:solidFill>
                  <a:srgbClr val="00B050"/>
                </a:solidFill>
                <a:effectLst>
                  <a:glow rad="38100">
                    <a:schemeClr val="bg1">
                      <a:lumMod val="65000"/>
                      <a:lumOff val="35000"/>
                      <a:alpha val="40000"/>
                    </a:schemeClr>
                  </a:glow>
                </a:effectLst>
              </a:rPr>
              <a:t>IMPORTANT DATES</a:t>
            </a:r>
          </a:p>
        </p:txBody>
      </p:sp>
      <p:sp>
        <p:nvSpPr>
          <p:cNvPr id="3" name="Content Placeholder 2">
            <a:extLst>
              <a:ext uri="{FF2B5EF4-FFF2-40B4-BE49-F238E27FC236}">
                <a16:creationId xmlns:a16="http://schemas.microsoft.com/office/drawing/2014/main" id="{3DD2C0D1-D8ED-C210-A87D-254CF679432A}"/>
              </a:ext>
            </a:extLst>
          </p:cNvPr>
          <p:cNvSpPr>
            <a:spLocks noGrp="1"/>
          </p:cNvSpPr>
          <p:nvPr>
            <p:ph idx="1"/>
          </p:nvPr>
        </p:nvSpPr>
        <p:spPr>
          <a:xfrm>
            <a:off x="1141413" y="1838631"/>
            <a:ext cx="9905998" cy="3952569"/>
          </a:xfrm>
        </p:spPr>
        <p:txBody>
          <a:bodyPr>
            <a:normAutofit lnSpcReduction="10000"/>
          </a:bodyPr>
          <a:lstStyle/>
          <a:p>
            <a:r>
              <a:rPr lang="en-US" b="1" dirty="0">
                <a:effectLst>
                  <a:glow rad="38100">
                    <a:schemeClr val="bg1">
                      <a:lumMod val="50000"/>
                      <a:lumOff val="50000"/>
                      <a:alpha val="20000"/>
                    </a:schemeClr>
                  </a:glow>
                </a:effectLst>
              </a:rPr>
              <a:t>FAMILY DAY – SATURDAY AUGUST 15</a:t>
            </a:r>
            <a:r>
              <a:rPr lang="en-US" b="1" baseline="30000" dirty="0">
                <a:effectLst>
                  <a:glow rad="38100">
                    <a:schemeClr val="bg1">
                      <a:lumMod val="50000"/>
                      <a:lumOff val="50000"/>
                      <a:alpha val="20000"/>
                    </a:schemeClr>
                  </a:glow>
                </a:effectLst>
              </a:rPr>
              <a:t>TH</a:t>
            </a:r>
            <a:r>
              <a:rPr lang="en-US" b="1" dirty="0">
                <a:effectLst>
                  <a:glow rad="38100">
                    <a:schemeClr val="bg1">
                      <a:lumMod val="50000"/>
                      <a:lumOff val="50000"/>
                      <a:alpha val="20000"/>
                    </a:schemeClr>
                  </a:glow>
                </a:effectLst>
              </a:rPr>
              <a:t> </a:t>
            </a:r>
          </a:p>
          <a:p>
            <a:pPr lvl="1"/>
            <a:r>
              <a:rPr lang="en-US" sz="2000" b="1" dirty="0">
                <a:effectLst>
                  <a:glow rad="38100">
                    <a:schemeClr val="bg1">
                      <a:lumMod val="50000"/>
                      <a:lumOff val="50000"/>
                      <a:alpha val="20000"/>
                    </a:schemeClr>
                  </a:glow>
                </a:effectLst>
              </a:rPr>
              <a:t>ROB TAYLOR BASKETBALL COURTS - SOUTH TOMS RIVER </a:t>
            </a:r>
          </a:p>
          <a:p>
            <a:pPr lvl="1"/>
            <a:r>
              <a:rPr lang="en-US" sz="2000" b="1" dirty="0">
                <a:effectLst>
                  <a:glow rad="38100">
                    <a:schemeClr val="bg1">
                      <a:lumMod val="50000"/>
                      <a:lumOff val="50000"/>
                      <a:alpha val="20000"/>
                    </a:schemeClr>
                  </a:glow>
                </a:effectLst>
              </a:rPr>
              <a:t>FREE BACKPACKS AND SCHOOL SUPPLIES – DJ – GAMES AND PRIZES</a:t>
            </a:r>
          </a:p>
          <a:p>
            <a:r>
              <a:rPr lang="en-US" b="1" dirty="0">
                <a:effectLst>
                  <a:glow rad="38100">
                    <a:schemeClr val="bg1">
                      <a:lumMod val="50000"/>
                      <a:lumOff val="50000"/>
                      <a:alpha val="20000"/>
                    </a:schemeClr>
                  </a:glow>
                </a:effectLst>
              </a:rPr>
              <a:t>SPAGHETTI DINNER – TBD</a:t>
            </a:r>
          </a:p>
          <a:p>
            <a:r>
              <a:rPr lang="en-US" b="1" dirty="0">
                <a:effectLst>
                  <a:glow rad="38100">
                    <a:schemeClr val="bg1">
                      <a:lumMod val="50000"/>
                      <a:lumOff val="50000"/>
                      <a:alpha val="20000"/>
                    </a:schemeClr>
                  </a:glow>
                </a:effectLst>
              </a:rPr>
              <a:t>DINING FOR DOLLARS NIGHTS </a:t>
            </a:r>
          </a:p>
          <a:p>
            <a:pPr lvl="1"/>
            <a:r>
              <a:rPr lang="en-US" sz="2000" b="1" dirty="0">
                <a:effectLst>
                  <a:glow rad="38100">
                    <a:schemeClr val="bg1">
                      <a:lumMod val="50000"/>
                      <a:lumOff val="50000"/>
                      <a:alpha val="20000"/>
                    </a:schemeClr>
                  </a:glow>
                </a:effectLst>
              </a:rPr>
              <a:t>JERSEY MIKES - TBD</a:t>
            </a:r>
          </a:p>
          <a:p>
            <a:pPr lvl="1"/>
            <a:r>
              <a:rPr lang="en-US" sz="2000" b="1" dirty="0">
                <a:effectLst>
                  <a:glow rad="38100">
                    <a:schemeClr val="bg1">
                      <a:lumMod val="50000"/>
                      <a:lumOff val="50000"/>
                      <a:alpha val="20000"/>
                    </a:schemeClr>
                  </a:glow>
                </a:effectLst>
              </a:rPr>
              <a:t>BURGER 25 - TBD</a:t>
            </a:r>
          </a:p>
          <a:p>
            <a:r>
              <a:rPr lang="en-US" b="1" dirty="0">
                <a:effectLst>
                  <a:glow rad="38100">
                    <a:schemeClr val="bg1">
                      <a:lumMod val="50000"/>
                      <a:lumOff val="50000"/>
                      <a:alpha val="20000"/>
                    </a:schemeClr>
                  </a:glow>
                </a:effectLst>
              </a:rPr>
              <a:t>END OF THE YEAR BOWLING PARTY – JANUARY 2027</a:t>
            </a:r>
          </a:p>
          <a:p>
            <a:r>
              <a:rPr lang="en-US" b="1" dirty="0">
                <a:effectLst>
                  <a:glow rad="38100">
                    <a:schemeClr val="bg1">
                      <a:lumMod val="50000"/>
                      <a:lumOff val="50000"/>
                      <a:alpha val="20000"/>
                    </a:schemeClr>
                  </a:glow>
                </a:effectLst>
              </a:rPr>
              <a:t>ANNUAL GIFT AUCTION AT SPICY’S IN SEASIDE HEIGHTS – FEBRUARY 2027</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493912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17640DEC-97A2-496C-B454-5B165BB6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B15F7A-B872-8440-860F-1D2176982A5F}"/>
              </a:ext>
            </a:extLst>
          </p:cNvPr>
          <p:cNvSpPr>
            <a:spLocks noGrp="1"/>
          </p:cNvSpPr>
          <p:nvPr>
            <p:ph type="ctrTitle"/>
          </p:nvPr>
        </p:nvSpPr>
        <p:spPr>
          <a:xfrm>
            <a:off x="186813" y="609600"/>
            <a:ext cx="4188542" cy="2362610"/>
          </a:xfrm>
        </p:spPr>
        <p:txBody>
          <a:bodyPr vert="horz" lIns="91440" tIns="45720" rIns="91440" bIns="45720" rtlCol="0" anchor="ctr">
            <a:noAutofit/>
          </a:bodyPr>
          <a:lstStyle/>
          <a:p>
            <a:r>
              <a:rPr lang="en-US" sz="5400" b="1" dirty="0">
                <a:solidFill>
                  <a:srgbClr val="00B050"/>
                </a:solidFill>
                <a:effectLst>
                  <a:glow rad="38100">
                    <a:schemeClr val="bg1">
                      <a:lumMod val="65000"/>
                      <a:lumOff val="35000"/>
                      <a:alpha val="40000"/>
                    </a:schemeClr>
                  </a:glow>
                </a:effectLst>
              </a:rPr>
              <a:t>GAME SCHEDULES</a:t>
            </a:r>
          </a:p>
        </p:txBody>
      </p:sp>
      <p:sp>
        <p:nvSpPr>
          <p:cNvPr id="3" name="Subtitle 2">
            <a:extLst>
              <a:ext uri="{FF2B5EF4-FFF2-40B4-BE49-F238E27FC236}">
                <a16:creationId xmlns:a16="http://schemas.microsoft.com/office/drawing/2014/main" id="{F7DD341C-F6F3-1120-2C25-3169E6337B0A}"/>
              </a:ext>
            </a:extLst>
          </p:cNvPr>
          <p:cNvSpPr>
            <a:spLocks noGrp="1"/>
          </p:cNvSpPr>
          <p:nvPr>
            <p:ph type="subTitle" idx="1"/>
          </p:nvPr>
        </p:nvSpPr>
        <p:spPr>
          <a:xfrm>
            <a:off x="4537923" y="373625"/>
            <a:ext cx="7300116" cy="3244645"/>
          </a:xfrm>
        </p:spPr>
        <p:txBody>
          <a:bodyPr vert="horz" lIns="91440" tIns="45720" rIns="91440" bIns="45720" rtlCol="0" anchor="ctr">
            <a:normAutofit lnSpcReduction="10000"/>
          </a:bodyPr>
          <a:lstStyle/>
          <a:p>
            <a:pPr algn="l">
              <a:lnSpc>
                <a:spcPct val="90000"/>
              </a:lnSpc>
              <a:buFont typeface="Arial"/>
              <a:buChar char="•"/>
            </a:pPr>
            <a:r>
              <a:rPr lang="en-US" sz="2000" dirty="0">
                <a:gradFill flip="none" rotWithShape="1">
                  <a:gsLst>
                    <a:gs pos="0">
                      <a:schemeClr val="tx1"/>
                    </a:gs>
                    <a:gs pos="100000">
                      <a:schemeClr val="tx1">
                        <a:lumMod val="75000"/>
                      </a:schemeClr>
                    </a:gs>
                  </a:gsLst>
                  <a:lin ang="5580000" scaled="0"/>
                  <a:tileRect/>
                </a:gradFill>
              </a:rPr>
              <a:t>WE DO NOT MAKE THE GAME SCHEDULES </a:t>
            </a:r>
          </a:p>
          <a:p>
            <a:pPr algn="l">
              <a:lnSpc>
                <a:spcPct val="90000"/>
              </a:lnSpc>
              <a:buFont typeface="Arial"/>
              <a:buChar char="•"/>
            </a:pPr>
            <a:r>
              <a:rPr lang="en-US" sz="2000" dirty="0">
                <a:gradFill flip="none" rotWithShape="1">
                  <a:gsLst>
                    <a:gs pos="0">
                      <a:schemeClr val="tx1"/>
                    </a:gs>
                    <a:gs pos="100000">
                      <a:schemeClr val="tx1">
                        <a:lumMod val="75000"/>
                      </a:schemeClr>
                    </a:gs>
                  </a:gsLst>
                  <a:lin ang="5580000" scaled="0"/>
                  <a:tileRect/>
                </a:gradFill>
              </a:rPr>
              <a:t>GAMES ARE ON SUNDAYS AND START SEPTEMBER 6</a:t>
            </a:r>
            <a:r>
              <a:rPr lang="en-US" sz="2000" baseline="30000" dirty="0">
                <a:gradFill flip="none" rotWithShape="1">
                  <a:gsLst>
                    <a:gs pos="0">
                      <a:schemeClr val="tx1"/>
                    </a:gs>
                    <a:gs pos="100000">
                      <a:schemeClr val="tx1">
                        <a:lumMod val="75000"/>
                      </a:schemeClr>
                    </a:gs>
                  </a:gsLst>
                  <a:lin ang="5580000" scaled="0"/>
                  <a:tileRect/>
                </a:gradFill>
              </a:rPr>
              <a:t>TH</a:t>
            </a:r>
            <a:endParaRPr lang="en-US" sz="2000" dirty="0">
              <a:gradFill flip="none" rotWithShape="1">
                <a:gsLst>
                  <a:gs pos="0">
                    <a:schemeClr val="tx1"/>
                  </a:gs>
                  <a:gs pos="100000">
                    <a:schemeClr val="tx1">
                      <a:lumMod val="75000"/>
                    </a:schemeClr>
                  </a:gs>
                </a:gsLst>
                <a:lin ang="5580000" scaled="0"/>
                <a:tileRect/>
              </a:gradFill>
            </a:endParaRPr>
          </a:p>
          <a:p>
            <a:pPr algn="l">
              <a:lnSpc>
                <a:spcPct val="90000"/>
              </a:lnSpc>
              <a:buFont typeface="Arial"/>
              <a:buChar char="•"/>
            </a:pPr>
            <a:r>
              <a:rPr lang="en-US" sz="2000" dirty="0">
                <a:gradFill flip="none" rotWithShape="1">
                  <a:gsLst>
                    <a:gs pos="0">
                      <a:schemeClr val="tx1"/>
                    </a:gs>
                    <a:gs pos="100000">
                      <a:schemeClr val="tx1">
                        <a:lumMod val="75000"/>
                      </a:schemeClr>
                    </a:gs>
                  </a:gsLst>
                  <a:lin ang="5580000" scaled="0"/>
                  <a:tileRect/>
                </a:gradFill>
              </a:rPr>
              <a:t>WE WILL SHARE INFORMATION AS SOON AS WE GET IT</a:t>
            </a:r>
          </a:p>
          <a:p>
            <a:pPr algn="l">
              <a:lnSpc>
                <a:spcPct val="90000"/>
              </a:lnSpc>
              <a:buFont typeface="Arial"/>
              <a:buChar char="•"/>
            </a:pPr>
            <a:r>
              <a:rPr lang="en-US" sz="2000" dirty="0">
                <a:gradFill flip="none" rotWithShape="1">
                  <a:gsLst>
                    <a:gs pos="0">
                      <a:schemeClr val="tx1"/>
                    </a:gs>
                    <a:gs pos="100000">
                      <a:schemeClr val="tx1">
                        <a:lumMod val="75000"/>
                      </a:schemeClr>
                    </a:gs>
                  </a:gsLst>
                  <a:lin ang="5580000" scaled="0"/>
                  <a:tileRect/>
                </a:gradFill>
              </a:rPr>
              <a:t>PLEASE JOIN YOUR TEAM APP</a:t>
            </a:r>
          </a:p>
          <a:p>
            <a:pPr algn="l">
              <a:lnSpc>
                <a:spcPct val="90000"/>
              </a:lnSpc>
              <a:buFont typeface="Arial"/>
              <a:buChar char="•"/>
            </a:pPr>
            <a:r>
              <a:rPr lang="en-US" sz="2000" dirty="0">
                <a:gradFill flip="none" rotWithShape="1">
                  <a:gsLst>
                    <a:gs pos="0">
                      <a:schemeClr val="tx1"/>
                    </a:gs>
                    <a:gs pos="100000">
                      <a:schemeClr val="tx1">
                        <a:lumMod val="75000"/>
                      </a:schemeClr>
                    </a:gs>
                  </a:gsLst>
                  <a:lin ang="5580000" scaled="0"/>
                  <a:tileRect/>
                </a:gradFill>
              </a:rPr>
              <a:t>PLEASE FOLLOW US ON FACE BOOK AS TOMS RIVER SEAHAWKS</a:t>
            </a:r>
          </a:p>
          <a:p>
            <a:pPr algn="l">
              <a:lnSpc>
                <a:spcPct val="90000"/>
              </a:lnSpc>
              <a:buFont typeface="Arial"/>
              <a:buChar char="•"/>
            </a:pPr>
            <a:r>
              <a:rPr lang="en-US" sz="2000" dirty="0">
                <a:gradFill flip="none" rotWithShape="1">
                  <a:gsLst>
                    <a:gs pos="0">
                      <a:schemeClr val="tx1"/>
                    </a:gs>
                    <a:gs pos="100000">
                      <a:schemeClr val="tx1">
                        <a:lumMod val="75000"/>
                      </a:schemeClr>
                    </a:gs>
                  </a:gsLst>
                  <a:lin ang="5580000" scaled="0"/>
                  <a:tileRect/>
                </a:gradFill>
              </a:rPr>
              <a:t>PLEASE FOLLOW US ON INTAGRAM AT TRSEAHAWKS</a:t>
            </a:r>
          </a:p>
          <a:p>
            <a:pPr algn="l">
              <a:lnSpc>
                <a:spcPct val="90000"/>
              </a:lnSpc>
              <a:buFont typeface="Arial"/>
              <a:buChar char="•"/>
            </a:pPr>
            <a:r>
              <a:rPr lang="en-US" sz="2000" dirty="0">
                <a:gradFill flip="none" rotWithShape="1">
                  <a:gsLst>
                    <a:gs pos="0">
                      <a:schemeClr val="tx1"/>
                    </a:gs>
                    <a:gs pos="100000">
                      <a:schemeClr val="tx1">
                        <a:lumMod val="75000"/>
                      </a:schemeClr>
                    </a:gs>
                  </a:gsLst>
                  <a:lin ang="5580000" scaled="0"/>
                  <a:tileRect/>
                </a:gradFill>
              </a:rPr>
              <a:t>PLEASE BE PATIENT AND FLEXIBLE REGARDING THE SCHEDULE</a:t>
            </a:r>
          </a:p>
        </p:txBody>
      </p:sp>
      <p:pic>
        <p:nvPicPr>
          <p:cNvPr id="1030" name="Picture 6" descr="Stack Team App - Apps on Google Play">
            <a:extLst>
              <a:ext uri="{FF2B5EF4-FFF2-40B4-BE49-F238E27FC236}">
                <a16:creationId xmlns:a16="http://schemas.microsoft.com/office/drawing/2014/main" id="{51B30D23-3CAF-5A0F-55B3-6D7156E6691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89050" y="3885791"/>
            <a:ext cx="2056522" cy="20565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52993C4-8163-93C7-123E-656F687E01FA}"/>
              </a:ext>
            </a:extLst>
          </p:cNvPr>
          <p:cNvPicPr>
            <a:picLocks noChangeAspect="1"/>
          </p:cNvPicPr>
          <p:nvPr/>
        </p:nvPicPr>
        <p:blipFill>
          <a:blip r:embed="rId4"/>
          <a:stretch>
            <a:fillRect/>
          </a:stretch>
        </p:blipFill>
        <p:spPr>
          <a:xfrm>
            <a:off x="5242165" y="3885789"/>
            <a:ext cx="2056523" cy="2056523"/>
          </a:xfrm>
          <a:prstGeom prst="rect">
            <a:avLst/>
          </a:prstGeom>
        </p:spPr>
      </p:pic>
      <p:pic>
        <p:nvPicPr>
          <p:cNvPr id="5" name="Picture 4">
            <a:extLst>
              <a:ext uri="{FF2B5EF4-FFF2-40B4-BE49-F238E27FC236}">
                <a16:creationId xmlns:a16="http://schemas.microsoft.com/office/drawing/2014/main" id="{F8D933B4-AD4D-C8F3-D072-E206EF3C2EE6}"/>
              </a:ext>
            </a:extLst>
          </p:cNvPr>
          <p:cNvPicPr>
            <a:picLocks noChangeAspect="1"/>
          </p:cNvPicPr>
          <p:nvPr/>
        </p:nvPicPr>
        <p:blipFill>
          <a:blip r:embed="rId5"/>
          <a:stretch>
            <a:fillRect/>
          </a:stretch>
        </p:blipFill>
        <p:spPr>
          <a:xfrm>
            <a:off x="8595280" y="3868030"/>
            <a:ext cx="2056525" cy="2056525"/>
          </a:xfrm>
          <a:prstGeom prst="rect">
            <a:avLst/>
          </a:prstGeom>
        </p:spPr>
      </p:pic>
    </p:spTree>
    <p:extLst>
      <p:ext uri="{BB962C8B-B14F-4D97-AF65-F5344CB8AC3E}">
        <p14:creationId xmlns:p14="http://schemas.microsoft.com/office/powerpoint/2010/main" val="3091677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50788-0D9C-B069-6132-7262D7E17EB5}"/>
              </a:ext>
            </a:extLst>
          </p:cNvPr>
          <p:cNvSpPr>
            <a:spLocks noGrp="1"/>
          </p:cNvSpPr>
          <p:nvPr>
            <p:ph type="title"/>
          </p:nvPr>
        </p:nvSpPr>
        <p:spPr>
          <a:xfrm>
            <a:off x="1141413" y="127819"/>
            <a:ext cx="9905998" cy="816078"/>
          </a:xfrm>
        </p:spPr>
        <p:txBody>
          <a:bodyPr>
            <a:normAutofit/>
          </a:bodyPr>
          <a:lstStyle/>
          <a:p>
            <a:pPr algn="ctr"/>
            <a:r>
              <a:rPr lang="en-US" sz="4000" b="1" dirty="0">
                <a:solidFill>
                  <a:srgbClr val="00B050"/>
                </a:solidFill>
                <a:effectLst>
                  <a:glow rad="38100">
                    <a:schemeClr val="bg1">
                      <a:lumMod val="65000"/>
                      <a:lumOff val="35000"/>
                      <a:alpha val="40000"/>
                    </a:schemeClr>
                  </a:glow>
                </a:effectLst>
              </a:rPr>
              <a:t>HOW ARE WE DIFFERENT</a:t>
            </a:r>
          </a:p>
        </p:txBody>
      </p:sp>
      <p:sp>
        <p:nvSpPr>
          <p:cNvPr id="3" name="Content Placeholder 2">
            <a:extLst>
              <a:ext uri="{FF2B5EF4-FFF2-40B4-BE49-F238E27FC236}">
                <a16:creationId xmlns:a16="http://schemas.microsoft.com/office/drawing/2014/main" id="{AF6B1141-662E-914E-E9C3-6DCA25BC45A8}"/>
              </a:ext>
            </a:extLst>
          </p:cNvPr>
          <p:cNvSpPr>
            <a:spLocks noGrp="1"/>
          </p:cNvSpPr>
          <p:nvPr>
            <p:ph idx="1"/>
          </p:nvPr>
        </p:nvSpPr>
        <p:spPr>
          <a:xfrm>
            <a:off x="462116" y="1042219"/>
            <a:ext cx="11248103" cy="5815781"/>
          </a:xfrm>
        </p:spPr>
        <p:txBody>
          <a:bodyPr>
            <a:normAutofit fontScale="85000" lnSpcReduction="20000"/>
          </a:bodyPr>
          <a:lstStyle/>
          <a:p>
            <a:pPr marL="0" indent="0" algn="ctr">
              <a:buNone/>
            </a:pPr>
            <a:r>
              <a:rPr lang="en-US" b="1" dirty="0">
                <a:solidFill>
                  <a:srgbClr val="00B050"/>
                </a:solidFill>
                <a:effectLst>
                  <a:glow rad="38100">
                    <a:schemeClr val="bg1">
                      <a:lumMod val="50000"/>
                      <a:lumOff val="50000"/>
                      <a:alpha val="20000"/>
                    </a:schemeClr>
                  </a:glow>
                </a:effectLst>
              </a:rPr>
              <a:t>NO BOND CHECKS</a:t>
            </a:r>
          </a:p>
          <a:p>
            <a:pPr marL="457200" lvl="1" indent="0" algn="ctr">
              <a:buNone/>
            </a:pPr>
            <a:r>
              <a:rPr lang="en-US" b="1" dirty="0">
                <a:effectLst>
                  <a:glow rad="38100">
                    <a:schemeClr val="bg1">
                      <a:lumMod val="50000"/>
                      <a:lumOff val="50000"/>
                      <a:alpha val="20000"/>
                    </a:schemeClr>
                  </a:glow>
                </a:effectLst>
              </a:rPr>
              <a:t>PLAYERS ARE PROVIDED THEIR OWN EQUIPMENT TO PROMOTE OWNERSHIP AND RESPONSIBILITY FOR THEIR ITEMS</a:t>
            </a:r>
          </a:p>
          <a:p>
            <a:pPr marL="0" indent="0" algn="ctr">
              <a:buNone/>
            </a:pPr>
            <a:r>
              <a:rPr lang="en-US" b="1" dirty="0">
                <a:solidFill>
                  <a:srgbClr val="00B050"/>
                </a:solidFill>
                <a:effectLst>
                  <a:glow rad="38100">
                    <a:schemeClr val="bg1">
                      <a:lumMod val="50000"/>
                      <a:lumOff val="50000"/>
                      <a:alpha val="20000"/>
                    </a:schemeClr>
                  </a:glow>
                </a:effectLst>
              </a:rPr>
              <a:t>NO VOLUNTEER HOURS REQUIRED</a:t>
            </a:r>
          </a:p>
          <a:p>
            <a:pPr marL="457200" lvl="1" indent="0" algn="ctr">
              <a:buNone/>
            </a:pPr>
            <a:r>
              <a:rPr lang="en-US" b="1" dirty="0">
                <a:effectLst>
                  <a:glow rad="38100">
                    <a:schemeClr val="bg1">
                      <a:lumMod val="50000"/>
                      <a:lumOff val="50000"/>
                      <a:alpha val="20000"/>
                    </a:schemeClr>
                  </a:glow>
                </a:effectLst>
              </a:rPr>
              <a:t>YOU ARE NOT GOING TO MISS YOUR ATHLETE PLAY TO BE IN A SNACK STAND</a:t>
            </a:r>
          </a:p>
          <a:p>
            <a:pPr marL="0" indent="0" algn="ctr">
              <a:buNone/>
            </a:pPr>
            <a:r>
              <a:rPr lang="en-US" b="1" dirty="0">
                <a:solidFill>
                  <a:srgbClr val="00B050"/>
                </a:solidFill>
                <a:effectLst>
                  <a:glow rad="38100">
                    <a:schemeClr val="bg1">
                      <a:lumMod val="50000"/>
                      <a:lumOff val="50000"/>
                      <a:alpha val="20000"/>
                    </a:schemeClr>
                  </a:glow>
                </a:effectLst>
              </a:rPr>
              <a:t>NO WAIVERS REQUIRED</a:t>
            </a:r>
          </a:p>
          <a:p>
            <a:pPr marL="0" indent="0" algn="ctr">
              <a:buNone/>
            </a:pPr>
            <a:r>
              <a:rPr lang="en-US" b="1" dirty="0">
                <a:solidFill>
                  <a:srgbClr val="00B050"/>
                </a:solidFill>
                <a:effectLst>
                  <a:glow rad="38100">
                    <a:schemeClr val="bg1">
                      <a:lumMod val="50000"/>
                      <a:lumOff val="50000"/>
                      <a:alpha val="20000"/>
                    </a:schemeClr>
                  </a:glow>
                </a:effectLst>
              </a:rPr>
              <a:t>DECREASED OVERALL COST</a:t>
            </a:r>
          </a:p>
          <a:p>
            <a:pPr marL="457200" lvl="1" indent="0" algn="ctr">
              <a:buNone/>
            </a:pPr>
            <a:r>
              <a:rPr lang="en-US" b="1" dirty="0">
                <a:effectLst>
                  <a:glow rad="38100">
                    <a:schemeClr val="bg1">
                      <a:lumMod val="50000"/>
                      <a:lumOff val="50000"/>
                      <a:alpha val="20000"/>
                    </a:schemeClr>
                  </a:glow>
                </a:effectLst>
              </a:rPr>
              <a:t>FUNDRAISING THROUGHOUT THE ENTIRE YEAR TO SUPPLIMENT EVERYONE’S REGISTRATION COSTS </a:t>
            </a:r>
          </a:p>
          <a:p>
            <a:pPr marL="0" indent="0" algn="ctr">
              <a:buNone/>
            </a:pPr>
            <a:r>
              <a:rPr lang="en-US" b="1" dirty="0">
                <a:solidFill>
                  <a:srgbClr val="00B050"/>
                </a:solidFill>
                <a:effectLst>
                  <a:glow rad="38100">
                    <a:schemeClr val="bg1">
                      <a:lumMod val="50000"/>
                      <a:lumOff val="50000"/>
                      <a:alpha val="20000"/>
                    </a:schemeClr>
                  </a:glow>
                </a:effectLst>
              </a:rPr>
              <a:t>ACADEMIC CENTRIC</a:t>
            </a:r>
          </a:p>
          <a:p>
            <a:pPr marL="457200" lvl="1" indent="0" algn="ctr">
              <a:buNone/>
            </a:pPr>
            <a:r>
              <a:rPr lang="en-US" b="1" dirty="0">
                <a:effectLst>
                  <a:glow rad="38100">
                    <a:schemeClr val="bg1">
                      <a:lumMod val="50000"/>
                      <a:lumOff val="50000"/>
                      <a:alpha val="20000"/>
                    </a:schemeClr>
                  </a:glow>
                </a:effectLst>
              </a:rPr>
              <a:t>MENTORSHIP AND TUTORING PROVIDED THROUGHOUT THE SCHOOL YEAR</a:t>
            </a:r>
          </a:p>
          <a:p>
            <a:pPr marL="0" indent="0" algn="ctr">
              <a:buNone/>
            </a:pPr>
            <a:r>
              <a:rPr lang="en-US" b="1" dirty="0">
                <a:solidFill>
                  <a:srgbClr val="00B050"/>
                </a:solidFill>
                <a:effectLst>
                  <a:glow rad="38100">
                    <a:schemeClr val="bg1">
                      <a:lumMod val="50000"/>
                      <a:lumOff val="50000"/>
                      <a:alpha val="20000"/>
                    </a:schemeClr>
                  </a:glow>
                </a:effectLst>
              </a:rPr>
              <a:t>POSITIVITY DRIVEN</a:t>
            </a:r>
          </a:p>
          <a:p>
            <a:pPr marL="457200" lvl="1" indent="0" algn="ctr">
              <a:buNone/>
            </a:pPr>
            <a:r>
              <a:rPr lang="en-US" b="1" dirty="0">
                <a:effectLst>
                  <a:glow rad="38100">
                    <a:schemeClr val="bg1">
                      <a:lumMod val="50000"/>
                      <a:lumOff val="50000"/>
                      <a:alpha val="20000"/>
                    </a:schemeClr>
                  </a:glow>
                </a:effectLst>
              </a:rPr>
              <a:t>WEEKLY FAMILY MEETINGS FOR ATHLETES AND PARENTS</a:t>
            </a:r>
          </a:p>
          <a:p>
            <a:pPr marL="0" indent="0" algn="ctr">
              <a:buNone/>
            </a:pPr>
            <a:r>
              <a:rPr lang="en-US" b="1" dirty="0">
                <a:solidFill>
                  <a:srgbClr val="00B050"/>
                </a:solidFill>
                <a:effectLst>
                  <a:glow rad="38100">
                    <a:schemeClr val="bg1">
                      <a:lumMod val="50000"/>
                      <a:lumOff val="50000"/>
                      <a:alpha val="20000"/>
                    </a:schemeClr>
                  </a:glow>
                </a:effectLst>
              </a:rPr>
              <a:t>FOCUSED ON IMPROVING FOOTBALL IQ</a:t>
            </a:r>
          </a:p>
          <a:p>
            <a:pPr marL="0" indent="0" algn="ctr">
              <a:buNone/>
            </a:pPr>
            <a:r>
              <a:rPr lang="en-US" sz="1800" b="1" dirty="0">
                <a:effectLst>
                  <a:glow rad="38100">
                    <a:schemeClr val="bg1">
                      <a:lumMod val="50000"/>
                      <a:lumOff val="50000"/>
                      <a:alpha val="20000"/>
                    </a:schemeClr>
                  </a:glow>
                </a:effectLst>
              </a:rPr>
              <a:t>TRAINING IN SEASON WITH FORMER PROFESSIONAL FOOTBALL PLAYERS AND COLLEGIATE ATHLETES </a:t>
            </a:r>
          </a:p>
          <a:p>
            <a:pPr marL="0" indent="0" algn="ctr">
              <a:buNone/>
            </a:pPr>
            <a:r>
              <a:rPr lang="en-US" b="1" dirty="0">
                <a:solidFill>
                  <a:srgbClr val="00B050"/>
                </a:solidFill>
                <a:effectLst>
                  <a:glow rad="38100">
                    <a:schemeClr val="bg1">
                      <a:lumMod val="50000"/>
                      <a:lumOff val="50000"/>
                      <a:alpha val="20000"/>
                    </a:schemeClr>
                  </a:glow>
                </a:effectLst>
              </a:rPr>
              <a:t>GREAT RESOURCES IN THE NJSPW and JEC COMMUNITY</a:t>
            </a:r>
          </a:p>
          <a:p>
            <a:pPr marL="457200" lvl="1" indent="0" algn="ctr">
              <a:buNone/>
            </a:pPr>
            <a:r>
              <a:rPr lang="en-US" b="1" dirty="0">
                <a:effectLst>
                  <a:glow rad="38100">
                    <a:schemeClr val="bg1">
                      <a:lumMod val="50000"/>
                      <a:lumOff val="50000"/>
                      <a:alpha val="20000"/>
                    </a:schemeClr>
                  </a:glow>
                </a:effectLst>
              </a:rPr>
              <a:t>LOCAL HIGH SCHOOL COACHES INCLUDING SJV, RBC AND THE GARDEN STATE HERD</a:t>
            </a:r>
          </a:p>
          <a:p>
            <a:pPr marL="457200" lvl="1" indent="0" algn="ctr">
              <a:buNone/>
            </a:pPr>
            <a:r>
              <a:rPr lang="en-US" sz="2000" b="1" dirty="0">
                <a:effectLst>
                  <a:glow rad="38100">
                    <a:schemeClr val="bg1">
                      <a:lumMod val="50000"/>
                      <a:lumOff val="50000"/>
                      <a:alpha val="20000"/>
                    </a:schemeClr>
                  </a:glow>
                </a:effectLst>
              </a:rPr>
              <a:t> </a:t>
            </a:r>
            <a:r>
              <a:rPr lang="en-US" sz="2000" b="1" dirty="0">
                <a:solidFill>
                  <a:srgbClr val="00B050"/>
                </a:solidFill>
                <a:effectLst>
                  <a:glow rad="38100">
                    <a:schemeClr val="bg1">
                      <a:lumMod val="50000"/>
                      <a:lumOff val="50000"/>
                      <a:alpha val="20000"/>
                    </a:schemeClr>
                  </a:glow>
                </a:effectLst>
              </a:rPr>
              <a:t>NO FRILLS</a:t>
            </a:r>
          </a:p>
          <a:p>
            <a:pPr marL="457200" lvl="1" indent="0" algn="ctr">
              <a:buNone/>
            </a:pPr>
            <a:r>
              <a:rPr lang="en-US" b="1" dirty="0">
                <a:effectLst>
                  <a:glow rad="38100">
                    <a:schemeClr val="bg1">
                      <a:lumMod val="50000"/>
                      <a:lumOff val="50000"/>
                      <a:alpha val="20000"/>
                    </a:schemeClr>
                  </a:glow>
                </a:effectLst>
              </a:rPr>
              <a:t>NO FORMAL BANQUET AT THE END OF THE YEAR – GOAL IS NOT FUND RAISING TO TRAVEL JUST BEFORE CHRISTMAS</a:t>
            </a:r>
          </a:p>
          <a:p>
            <a:endParaRPr lang="en-US" dirty="0"/>
          </a:p>
        </p:txBody>
      </p:sp>
    </p:spTree>
    <p:extLst>
      <p:ext uri="{BB962C8B-B14F-4D97-AF65-F5344CB8AC3E}">
        <p14:creationId xmlns:p14="http://schemas.microsoft.com/office/powerpoint/2010/main" val="2031881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299DD-9A51-7475-5D4A-B637F2A61BFC}"/>
              </a:ext>
            </a:extLst>
          </p:cNvPr>
          <p:cNvSpPr>
            <a:spLocks noGrp="1"/>
          </p:cNvSpPr>
          <p:nvPr>
            <p:ph type="title"/>
          </p:nvPr>
        </p:nvSpPr>
        <p:spPr>
          <a:xfrm>
            <a:off x="1141413" y="0"/>
            <a:ext cx="9905998" cy="1066800"/>
          </a:xfrm>
        </p:spPr>
        <p:txBody>
          <a:bodyPr>
            <a:normAutofit/>
          </a:bodyPr>
          <a:lstStyle/>
          <a:p>
            <a:pPr algn="ctr"/>
            <a:r>
              <a:rPr lang="en-US" sz="4000" b="1" dirty="0">
                <a:solidFill>
                  <a:srgbClr val="00B050"/>
                </a:solidFill>
                <a:effectLst>
                  <a:glow rad="38100">
                    <a:schemeClr val="bg1">
                      <a:lumMod val="65000"/>
                      <a:lumOff val="35000"/>
                      <a:alpha val="40000"/>
                    </a:schemeClr>
                  </a:glow>
                </a:effectLst>
              </a:rPr>
              <a:t>FUNDRAISING</a:t>
            </a:r>
          </a:p>
        </p:txBody>
      </p:sp>
      <p:sp>
        <p:nvSpPr>
          <p:cNvPr id="3" name="Content Placeholder 2">
            <a:extLst>
              <a:ext uri="{FF2B5EF4-FFF2-40B4-BE49-F238E27FC236}">
                <a16:creationId xmlns:a16="http://schemas.microsoft.com/office/drawing/2014/main" id="{EF916AA6-B126-299E-1D62-19D2032B6AA7}"/>
              </a:ext>
            </a:extLst>
          </p:cNvPr>
          <p:cNvSpPr>
            <a:spLocks noGrp="1"/>
          </p:cNvSpPr>
          <p:nvPr>
            <p:ph idx="1"/>
          </p:nvPr>
        </p:nvSpPr>
        <p:spPr>
          <a:xfrm>
            <a:off x="491613" y="806245"/>
            <a:ext cx="11189110" cy="6154994"/>
          </a:xfrm>
        </p:spPr>
        <p:txBody>
          <a:bodyPr/>
          <a:lstStyle/>
          <a:p>
            <a:pPr marL="0" indent="0">
              <a:buNone/>
            </a:pPr>
            <a:r>
              <a:rPr lang="en-US" dirty="0"/>
              <a:t>WE KNOW YOU ARE HIT UP AT SCHOOL, WORK, AND FOR EVERY OTHER ORGANIZATION YOUR FAMILY IS PART OF. RATHER THAN BUYING MUMS, COFFEE CAKES, RAFFLE TICKETS, WREATHS, POPCORN, COOKIES, ECT… WE DO ONE FUNDRAISER WITH A TOTAL REQUEST OF $50 PER FAMILY </a:t>
            </a:r>
          </a:p>
          <a:p>
            <a:pPr marL="0" indent="0">
              <a:buNone/>
            </a:pPr>
            <a:r>
              <a:rPr lang="en-US" dirty="0"/>
              <a:t>OUR GIFT AUCTION IS OUR PRIMARY FUND RASING EVENT. IT IS HELD YEARLY IN FEBRUARY AT SPICY CANTINA IN SEASIDE HEIGHTS. WE ASK EACH FAMILY TO DONATE $50 TOWARDS THIS EVENT. THIS CAN BE AS CASH, A DONATED GIFT CARD OR BASKET FROM A LOCAL BUSINESS OR AS THE SUGGESTED PURCHASE BELOW. TEAM MOMS WILL COLLECT THE ITEMS THROUGHOUT THE SEASON. THIS WILL BE EXPLAINED IN DETAIL AT PARENT MEETINGS.</a:t>
            </a:r>
          </a:p>
          <a:p>
            <a:pPr marL="0" indent="0" algn="ctr">
              <a:buNone/>
            </a:pPr>
            <a:r>
              <a:rPr lang="en-US" dirty="0"/>
              <a:t>FLAG AND 8U – SCRATCH OFF TICKETS</a:t>
            </a:r>
          </a:p>
          <a:p>
            <a:pPr marL="0" indent="0" algn="ctr">
              <a:buNone/>
            </a:pPr>
            <a:r>
              <a:rPr lang="en-US" dirty="0"/>
              <a:t>9U AND 10 U – AMAZON GIFT CARDS</a:t>
            </a:r>
          </a:p>
          <a:p>
            <a:pPr marL="0" indent="0" algn="ctr">
              <a:buNone/>
            </a:pPr>
            <a:r>
              <a:rPr lang="en-US" dirty="0"/>
              <a:t>11U – PLAYSTATION/XBOX/NINTENDO/ROBLOX CARDS</a:t>
            </a:r>
          </a:p>
          <a:p>
            <a:pPr marL="0" indent="0" algn="ctr">
              <a:buNone/>
            </a:pPr>
            <a:r>
              <a:rPr lang="en-US" dirty="0"/>
              <a:t>12U – RESTAURANT GIFT CARDS</a:t>
            </a:r>
          </a:p>
          <a:p>
            <a:pPr marL="0" indent="0" algn="ctr">
              <a:buNone/>
            </a:pPr>
            <a:r>
              <a:rPr lang="en-US" dirty="0"/>
              <a:t>13 U AND 14 U – WINE OR SPIRITS</a:t>
            </a:r>
          </a:p>
        </p:txBody>
      </p:sp>
    </p:spTree>
    <p:extLst>
      <p:ext uri="{BB962C8B-B14F-4D97-AF65-F5344CB8AC3E}">
        <p14:creationId xmlns:p14="http://schemas.microsoft.com/office/powerpoint/2010/main" val="2765033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DA03A-F78E-8F13-B54C-0558E2BABBEB}"/>
              </a:ext>
            </a:extLst>
          </p:cNvPr>
          <p:cNvSpPr>
            <a:spLocks noGrp="1"/>
          </p:cNvSpPr>
          <p:nvPr>
            <p:ph type="title"/>
          </p:nvPr>
        </p:nvSpPr>
        <p:spPr>
          <a:xfrm>
            <a:off x="1141413" y="108155"/>
            <a:ext cx="9905998" cy="1111045"/>
          </a:xfrm>
        </p:spPr>
        <p:txBody>
          <a:bodyPr>
            <a:normAutofit/>
          </a:bodyPr>
          <a:lstStyle/>
          <a:p>
            <a:pPr algn="ctr"/>
            <a:r>
              <a:rPr lang="en-US" sz="4000" b="1" dirty="0">
                <a:solidFill>
                  <a:srgbClr val="00B050"/>
                </a:solidFill>
              </a:rPr>
              <a:t>SPONSORSHIP</a:t>
            </a:r>
          </a:p>
        </p:txBody>
      </p:sp>
      <p:sp>
        <p:nvSpPr>
          <p:cNvPr id="3" name="Content Placeholder 2">
            <a:extLst>
              <a:ext uri="{FF2B5EF4-FFF2-40B4-BE49-F238E27FC236}">
                <a16:creationId xmlns:a16="http://schemas.microsoft.com/office/drawing/2014/main" id="{4E854568-B4BA-0C29-476C-13D299CCA995}"/>
              </a:ext>
            </a:extLst>
          </p:cNvPr>
          <p:cNvSpPr>
            <a:spLocks noGrp="1"/>
          </p:cNvSpPr>
          <p:nvPr>
            <p:ph sz="half" idx="1"/>
          </p:nvPr>
        </p:nvSpPr>
        <p:spPr>
          <a:xfrm>
            <a:off x="353961" y="-668594"/>
            <a:ext cx="6204155" cy="8662219"/>
          </a:xfrm>
        </p:spPr>
        <p:txBody>
          <a:bodyPr>
            <a:normAutofit fontScale="25000" lnSpcReduction="20000"/>
          </a:bodyPr>
          <a:lstStyle/>
          <a:p>
            <a:pPr marL="0" indent="0">
              <a:buNone/>
            </a:pPr>
            <a:r>
              <a:rPr lang="en-US" sz="6400" b="1" dirty="0">
                <a:solidFill>
                  <a:srgbClr val="00B050"/>
                </a:solidFill>
                <a:effectLst>
                  <a:outerShdw blurRad="38100" dist="19050" dir="2700000" algn="tl">
                    <a:schemeClr val="dk1">
                      <a:alpha val="40000"/>
                    </a:schemeClr>
                  </a:outerShdw>
                </a:effectLst>
              </a:rPr>
              <a:t>$100 DONATION </a:t>
            </a:r>
            <a:endParaRPr lang="en-US" sz="6400" b="1" dirty="0">
              <a:solidFill>
                <a:srgbClr val="00B050"/>
              </a:solidFill>
              <a:effectLst/>
            </a:endParaRPr>
          </a:p>
          <a:p>
            <a:pPr marL="0" indent="0">
              <a:buNone/>
            </a:pPr>
            <a:r>
              <a:rPr lang="en-US" sz="4800" dirty="0">
                <a:effectLst>
                  <a:outerShdw blurRad="38100" dist="19050" dir="2700000" algn="tl">
                    <a:schemeClr val="dk1">
                      <a:alpha val="40000"/>
                    </a:schemeClr>
                  </a:outerShdw>
                </a:effectLst>
              </a:rPr>
              <a:t>	Your family name or business will be announced at half time of all home games </a:t>
            </a:r>
            <a:endParaRPr lang="en-US" sz="4800" dirty="0">
              <a:effectLst/>
            </a:endParaRPr>
          </a:p>
          <a:p>
            <a:pPr marL="0" indent="0">
              <a:buNone/>
            </a:pPr>
            <a:r>
              <a:rPr lang="en-US" sz="4800" dirty="0">
                <a:effectLst>
                  <a:outerShdw blurRad="38100" dist="19050" dir="2700000" algn="tl">
                    <a:schemeClr val="dk1">
                      <a:alpha val="40000"/>
                    </a:schemeClr>
                  </a:outerShdw>
                </a:effectLst>
              </a:rPr>
              <a:t>	“Thank you” shared on our social media with your company logo and #s </a:t>
            </a:r>
            <a:endParaRPr lang="en-US" sz="4800" dirty="0">
              <a:effectLst/>
            </a:endParaRPr>
          </a:p>
          <a:p>
            <a:pPr marL="0" indent="0">
              <a:buNone/>
            </a:pPr>
            <a:r>
              <a:rPr lang="en-US" sz="4800" dirty="0">
                <a:effectLst>
                  <a:outerShdw blurRad="38100" dist="19050" dir="2700000" algn="tl">
                    <a:schemeClr val="dk1">
                      <a:alpha val="40000"/>
                    </a:schemeClr>
                  </a:outerShdw>
                </a:effectLst>
              </a:rPr>
              <a:t>	Name/Logo will appear in our next gift auction brochure (every February)</a:t>
            </a:r>
            <a:endParaRPr lang="en-US" sz="4800" dirty="0">
              <a:effectLst/>
            </a:endParaRPr>
          </a:p>
          <a:p>
            <a:pPr marL="0" indent="0">
              <a:buNone/>
            </a:pPr>
            <a:r>
              <a:rPr lang="en-US" sz="6400" b="1" dirty="0">
                <a:solidFill>
                  <a:srgbClr val="00B050"/>
                </a:solidFill>
                <a:effectLst>
                  <a:outerShdw blurRad="38100" dist="19050" dir="2700000" algn="tl">
                    <a:schemeClr val="dk1">
                      <a:alpha val="40000"/>
                    </a:schemeClr>
                  </a:outerShdw>
                </a:effectLst>
              </a:rPr>
              <a:t>$500 DONATION </a:t>
            </a:r>
            <a:endParaRPr lang="en-US" sz="6400" b="1" dirty="0">
              <a:solidFill>
                <a:srgbClr val="00B050"/>
              </a:solidFill>
              <a:effectLst/>
            </a:endParaRPr>
          </a:p>
          <a:p>
            <a:pPr marL="0" indent="0">
              <a:buNone/>
            </a:pPr>
            <a:r>
              <a:rPr lang="en-US" sz="4800" dirty="0">
                <a:effectLst>
                  <a:outerShdw blurRad="38100" dist="19050" dir="2700000" algn="tl">
                    <a:schemeClr val="dk1">
                      <a:alpha val="40000"/>
                    </a:schemeClr>
                  </a:outerShdw>
                </a:effectLst>
              </a:rPr>
              <a:t>	Your business name/logo will appear on the back of 2026 TR Seahawks t-shirts </a:t>
            </a:r>
            <a:endParaRPr lang="en-US" sz="4800" dirty="0">
              <a:effectLst/>
            </a:endParaRPr>
          </a:p>
          <a:p>
            <a:pPr marL="0" indent="0">
              <a:buNone/>
            </a:pPr>
            <a:r>
              <a:rPr lang="en-US" sz="4800" dirty="0">
                <a:effectLst>
                  <a:outerShdw blurRad="38100" dist="19050" dir="2700000" algn="tl">
                    <a:schemeClr val="dk1">
                      <a:alpha val="40000"/>
                    </a:schemeClr>
                  </a:outerShdw>
                </a:effectLst>
              </a:rPr>
              <a:t>	Your name/commercial announced a minimum 3 x during of all home games</a:t>
            </a:r>
            <a:endParaRPr lang="en-US" sz="4800" dirty="0">
              <a:effectLst/>
            </a:endParaRPr>
          </a:p>
          <a:p>
            <a:pPr marL="0" indent="0">
              <a:buNone/>
            </a:pPr>
            <a:r>
              <a:rPr lang="en-US" sz="4800" dirty="0">
                <a:effectLst>
                  <a:outerShdw blurRad="38100" dist="19050" dir="2700000" algn="tl">
                    <a:schemeClr val="dk1">
                      <a:alpha val="40000"/>
                    </a:schemeClr>
                  </a:outerShdw>
                </a:effectLst>
              </a:rPr>
              <a:t>	“Thank you” blasted on social media 4 x during the season</a:t>
            </a:r>
            <a:endParaRPr lang="en-US" sz="4800" dirty="0">
              <a:effectLst/>
            </a:endParaRPr>
          </a:p>
          <a:p>
            <a:pPr marL="0" indent="0">
              <a:buNone/>
            </a:pPr>
            <a:r>
              <a:rPr lang="en-US" sz="4800" dirty="0">
                <a:effectLst>
                  <a:outerShdw blurRad="38100" dist="19050" dir="2700000" algn="tl">
                    <a:schemeClr val="dk1">
                      <a:alpha val="40000"/>
                    </a:schemeClr>
                  </a:outerShdw>
                </a:effectLst>
              </a:rPr>
              <a:t>	Logo will appear in our next gift auction brochure (every February)</a:t>
            </a:r>
            <a:endParaRPr lang="en-US" sz="4800" dirty="0">
              <a:effectLst/>
            </a:endParaRPr>
          </a:p>
          <a:p>
            <a:pPr marL="0" indent="0">
              <a:buNone/>
            </a:pPr>
            <a:r>
              <a:rPr lang="en-US" sz="6400" b="1" dirty="0">
                <a:solidFill>
                  <a:srgbClr val="00B050"/>
                </a:solidFill>
                <a:effectLst>
                  <a:outerShdw blurRad="38100" dist="19050" dir="2700000" algn="tl">
                    <a:schemeClr val="dk1">
                      <a:alpha val="40000"/>
                    </a:schemeClr>
                  </a:outerShdw>
                </a:effectLst>
              </a:rPr>
              <a:t>$1000 DONATION </a:t>
            </a:r>
            <a:endParaRPr lang="en-US" sz="6400" b="1" dirty="0">
              <a:solidFill>
                <a:srgbClr val="00B050"/>
              </a:solidFill>
              <a:effectLst/>
            </a:endParaRPr>
          </a:p>
          <a:p>
            <a:pPr marL="0" indent="0">
              <a:buNone/>
            </a:pPr>
            <a:r>
              <a:rPr lang="en-US" sz="4800" dirty="0">
                <a:effectLst>
                  <a:outerShdw blurRad="38100" dist="19050" dir="2700000" algn="tl">
                    <a:schemeClr val="dk1">
                      <a:alpha val="40000"/>
                    </a:schemeClr>
                  </a:outerShdw>
                </a:effectLst>
              </a:rPr>
              <a:t>	Company banner hung at all home 2026 games (3 ft by 5 ft) </a:t>
            </a:r>
            <a:endParaRPr lang="en-US" sz="4800" dirty="0">
              <a:effectLst/>
            </a:endParaRPr>
          </a:p>
          <a:p>
            <a:pPr marL="0" indent="0">
              <a:buNone/>
            </a:pPr>
            <a:r>
              <a:rPr lang="en-US" sz="4800" dirty="0">
                <a:effectLst>
                  <a:outerShdw blurRad="38100" dist="19050" dir="2700000" algn="tl">
                    <a:schemeClr val="dk1">
                      <a:alpha val="40000"/>
                    </a:schemeClr>
                  </a:outerShdw>
                </a:effectLst>
              </a:rPr>
              <a:t>	Banner hung at 2026 Media Day (June) </a:t>
            </a:r>
          </a:p>
          <a:p>
            <a:pPr marL="0" indent="0">
              <a:buNone/>
            </a:pPr>
            <a:r>
              <a:rPr lang="en-US" sz="4800" dirty="0">
                <a:effectLst>
                  <a:outerShdw blurRad="38100" dist="19050" dir="2700000" algn="tl">
                    <a:schemeClr val="dk1">
                      <a:alpha val="40000"/>
                    </a:schemeClr>
                  </a:outerShdw>
                </a:effectLst>
              </a:rPr>
              <a:t>	Banner hung at  2027 Winter Camp sessions (Feb-March)</a:t>
            </a:r>
            <a:endParaRPr lang="en-US" sz="4800" dirty="0">
              <a:effectLst/>
            </a:endParaRPr>
          </a:p>
          <a:p>
            <a:pPr marL="0" indent="0">
              <a:buNone/>
            </a:pPr>
            <a:r>
              <a:rPr lang="en-US" sz="4800" dirty="0">
                <a:effectLst>
                  <a:outerShdw blurRad="38100" dist="19050" dir="2700000" algn="tl">
                    <a:schemeClr val="dk1">
                      <a:alpha val="40000"/>
                    </a:schemeClr>
                  </a:outerShdw>
                </a:effectLst>
              </a:rPr>
              <a:t>	business name/logo will appear on the back of 2026 TR Seahawks t-shirts </a:t>
            </a:r>
            <a:endParaRPr lang="en-US" sz="4800" dirty="0">
              <a:effectLst/>
            </a:endParaRPr>
          </a:p>
          <a:p>
            <a:pPr marL="0" indent="0">
              <a:buNone/>
            </a:pPr>
            <a:r>
              <a:rPr lang="en-US" sz="4800" dirty="0">
                <a:effectLst>
                  <a:outerShdw blurRad="38100" dist="19050" dir="2700000" algn="tl">
                    <a:schemeClr val="dk1">
                      <a:alpha val="40000"/>
                    </a:schemeClr>
                  </a:outerShdw>
                </a:effectLst>
              </a:rPr>
              <a:t>	“Thank you” blasted on social media 6x x during the year</a:t>
            </a:r>
            <a:endParaRPr lang="en-US" sz="4800" dirty="0">
              <a:effectLst/>
            </a:endParaRPr>
          </a:p>
          <a:p>
            <a:pPr marL="0" indent="0">
              <a:buNone/>
            </a:pPr>
            <a:r>
              <a:rPr lang="en-US" sz="4800" dirty="0">
                <a:effectLst>
                  <a:outerShdw blurRad="38100" dist="19050" dir="2700000" algn="tl">
                    <a:schemeClr val="dk1">
                      <a:alpha val="40000"/>
                    </a:schemeClr>
                  </a:outerShdw>
                </a:effectLst>
              </a:rPr>
              <a:t>	Logo and link to your webpage/social media on team registration page</a:t>
            </a:r>
            <a:endParaRPr lang="en-US" sz="4800" dirty="0">
              <a:effectLst/>
            </a:endParaRPr>
          </a:p>
          <a:p>
            <a:pPr marL="0" indent="0">
              <a:buNone/>
            </a:pPr>
            <a:r>
              <a:rPr lang="en-US" sz="4800" dirty="0">
                <a:effectLst>
                  <a:outerShdw blurRad="38100" dist="19050" dir="2700000" algn="tl">
                    <a:schemeClr val="dk1">
                      <a:alpha val="40000"/>
                    </a:schemeClr>
                  </a:outerShdw>
                </a:effectLst>
              </a:rPr>
              <a:t>	Announced a minimum of 5 x during of all home games</a:t>
            </a:r>
            <a:endParaRPr lang="en-US" sz="4800" dirty="0">
              <a:effectLst/>
            </a:endParaRPr>
          </a:p>
          <a:p>
            <a:pPr marL="0" indent="0">
              <a:buNone/>
            </a:pPr>
            <a:r>
              <a:rPr lang="en-US" sz="4800" dirty="0">
                <a:effectLst>
                  <a:outerShdw blurRad="38100" dist="19050" dir="2700000" algn="tl">
                    <a:schemeClr val="dk1">
                      <a:alpha val="40000"/>
                    </a:schemeClr>
                  </a:outerShdw>
                </a:effectLst>
              </a:rPr>
              <a:t>	 Logo will appear in our next gift auction brochure (every February)</a:t>
            </a:r>
            <a:endParaRPr lang="en-US" sz="4800" dirty="0">
              <a:effectLst/>
            </a:endParaRPr>
          </a:p>
          <a:p>
            <a:endParaRPr lang="en-US" dirty="0"/>
          </a:p>
        </p:txBody>
      </p:sp>
      <p:sp>
        <p:nvSpPr>
          <p:cNvPr id="4" name="Content Placeholder 3">
            <a:extLst>
              <a:ext uri="{FF2B5EF4-FFF2-40B4-BE49-F238E27FC236}">
                <a16:creationId xmlns:a16="http://schemas.microsoft.com/office/drawing/2014/main" id="{1E683988-8CB9-B069-8A22-EAC2B89693CB}"/>
              </a:ext>
            </a:extLst>
          </p:cNvPr>
          <p:cNvSpPr>
            <a:spLocks noGrp="1"/>
          </p:cNvSpPr>
          <p:nvPr>
            <p:ph sz="half" idx="2"/>
          </p:nvPr>
        </p:nvSpPr>
        <p:spPr>
          <a:xfrm>
            <a:off x="6558116" y="688259"/>
            <a:ext cx="5633884" cy="5102942"/>
          </a:xfrm>
        </p:spPr>
        <p:txBody>
          <a:bodyPr>
            <a:normAutofit fontScale="25000" lnSpcReduction="20000"/>
          </a:bodyPr>
          <a:lstStyle/>
          <a:p>
            <a:pPr marL="0" indent="0">
              <a:buNone/>
            </a:pPr>
            <a:endParaRPr lang="en-US" sz="4400" b="1" dirty="0">
              <a:solidFill>
                <a:srgbClr val="00B050"/>
              </a:solidFill>
              <a:effectLst>
                <a:outerShdw blurRad="38100" dist="19050" dir="2700000" algn="tl">
                  <a:schemeClr val="dk1">
                    <a:alpha val="40000"/>
                  </a:schemeClr>
                </a:outerShdw>
              </a:effectLst>
            </a:endParaRPr>
          </a:p>
          <a:p>
            <a:pPr marL="0" indent="0">
              <a:buNone/>
            </a:pPr>
            <a:r>
              <a:rPr lang="en-US" sz="6400" b="1" dirty="0">
                <a:solidFill>
                  <a:srgbClr val="00B050"/>
                </a:solidFill>
                <a:effectLst>
                  <a:outerShdw blurRad="38100" dist="19050" dir="2700000" algn="tl">
                    <a:schemeClr val="dk1">
                      <a:alpha val="40000"/>
                    </a:schemeClr>
                  </a:outerShdw>
                </a:effectLst>
              </a:rPr>
              <a:t>HALF TIME SPONSORS $1500</a:t>
            </a:r>
            <a:endParaRPr lang="en-US" sz="6400" b="1" dirty="0">
              <a:solidFill>
                <a:srgbClr val="00B050"/>
              </a:solidFill>
              <a:effectLst/>
            </a:endParaRPr>
          </a:p>
          <a:p>
            <a:pPr marL="0" indent="0">
              <a:buNone/>
            </a:pPr>
            <a:r>
              <a:rPr lang="en-US" sz="4800" dirty="0">
                <a:effectLst>
                  <a:outerShdw blurRad="38100" dist="19050" dir="2700000" algn="tl">
                    <a:schemeClr val="dk1">
                      <a:alpha val="40000"/>
                    </a:schemeClr>
                  </a:outerShdw>
                </a:effectLst>
              </a:rPr>
              <a:t>	Themed race at all half time of all home games</a:t>
            </a:r>
          </a:p>
          <a:p>
            <a:pPr marL="0" indent="0">
              <a:buNone/>
            </a:pPr>
            <a:r>
              <a:rPr lang="en-US" sz="4800" dirty="0">
                <a:effectLst>
                  <a:outerShdw blurRad="38100" dist="19050" dir="2700000" algn="tl">
                    <a:schemeClr val="dk1">
                      <a:alpha val="40000"/>
                    </a:schemeClr>
                  </a:outerShdw>
                </a:effectLst>
              </a:rPr>
              <a:t>		 (think about Pork roll/Egg/Cheese at the Blue Claws)</a:t>
            </a:r>
            <a:endParaRPr lang="en-US" sz="4800" dirty="0">
              <a:effectLst/>
            </a:endParaRPr>
          </a:p>
          <a:p>
            <a:pPr marL="0" indent="0">
              <a:buNone/>
            </a:pPr>
            <a:r>
              <a:rPr lang="en-US" sz="4800" dirty="0">
                <a:effectLst>
                  <a:outerShdw blurRad="38100" dist="19050" dir="2700000" algn="tl">
                    <a:schemeClr val="dk1">
                      <a:alpha val="40000"/>
                    </a:schemeClr>
                  </a:outerShdw>
                </a:effectLst>
              </a:rPr>
              <a:t>	Everything noted in the $1000 Donation</a:t>
            </a:r>
            <a:endParaRPr lang="en-US" sz="4800" dirty="0">
              <a:effectLst/>
            </a:endParaRPr>
          </a:p>
          <a:p>
            <a:pPr marL="0" indent="0">
              <a:buNone/>
            </a:pPr>
            <a:r>
              <a:rPr lang="en-US" sz="6400" b="1" dirty="0">
                <a:solidFill>
                  <a:srgbClr val="00B050"/>
                </a:solidFill>
                <a:effectLst>
                  <a:outerShdw blurRad="38100" dist="19050" dir="2700000" algn="tl">
                    <a:schemeClr val="dk1">
                      <a:alpha val="40000"/>
                    </a:schemeClr>
                  </a:outerShdw>
                </a:effectLst>
              </a:rPr>
              <a:t>KICK OFF PACKAGE - $2500 DONATION </a:t>
            </a:r>
            <a:endParaRPr lang="en-US" sz="6400" b="1" dirty="0">
              <a:solidFill>
                <a:srgbClr val="00B050"/>
              </a:solidFill>
              <a:effectLst/>
            </a:endParaRPr>
          </a:p>
          <a:p>
            <a:pPr marL="0" indent="0">
              <a:buNone/>
            </a:pPr>
            <a:r>
              <a:rPr lang="en-US" sz="4800" dirty="0">
                <a:effectLst>
                  <a:outerShdw blurRad="38100" dist="19050" dir="2700000" algn="tl">
                    <a:schemeClr val="dk1">
                      <a:alpha val="40000"/>
                    </a:schemeClr>
                  </a:outerShdw>
                </a:effectLst>
              </a:rPr>
              <a:t>	Company sponsorship of Break-Thru banner for home and away games </a:t>
            </a:r>
            <a:endParaRPr lang="en-US" sz="4800" dirty="0">
              <a:effectLst/>
            </a:endParaRPr>
          </a:p>
          <a:p>
            <a:pPr marL="0" indent="0">
              <a:buNone/>
            </a:pPr>
            <a:r>
              <a:rPr lang="en-US" sz="4800" dirty="0">
                <a:effectLst>
                  <a:outerShdw blurRad="38100" dist="19050" dir="2700000" algn="tl">
                    <a:schemeClr val="dk1">
                      <a:alpha val="40000"/>
                    </a:schemeClr>
                  </a:outerShdw>
                </a:effectLst>
              </a:rPr>
              <a:t>		will be used at all levels- up to 8 games a weekend</a:t>
            </a:r>
            <a:endParaRPr lang="en-US" sz="4800" dirty="0">
              <a:effectLst/>
            </a:endParaRPr>
          </a:p>
          <a:p>
            <a:pPr marL="0" indent="0">
              <a:buNone/>
            </a:pPr>
            <a:r>
              <a:rPr lang="en-US" sz="4800" dirty="0">
                <a:effectLst>
                  <a:outerShdw blurRad="38100" dist="19050" dir="2700000" algn="tl">
                    <a:schemeClr val="dk1">
                      <a:alpha val="40000"/>
                    </a:schemeClr>
                  </a:outerShdw>
                </a:effectLst>
              </a:rPr>
              <a:t>	4 tickets to our next gift auction</a:t>
            </a:r>
            <a:endParaRPr lang="en-US" sz="4800" dirty="0">
              <a:effectLst/>
            </a:endParaRPr>
          </a:p>
          <a:p>
            <a:pPr marL="0" indent="0">
              <a:buNone/>
            </a:pPr>
            <a:r>
              <a:rPr lang="en-US" sz="4800" dirty="0">
                <a:effectLst>
                  <a:outerShdw blurRad="38100" dist="19050" dir="2700000" algn="tl">
                    <a:schemeClr val="dk1">
                      <a:alpha val="40000"/>
                    </a:schemeClr>
                  </a:outerShdw>
                </a:effectLst>
              </a:rPr>
              <a:t>	Everything noted in the $1000 donation</a:t>
            </a:r>
            <a:endParaRPr lang="en-US" sz="4800" dirty="0">
              <a:effectLst/>
            </a:endParaRPr>
          </a:p>
          <a:p>
            <a:pPr marL="0" indent="0">
              <a:buNone/>
            </a:pPr>
            <a:r>
              <a:rPr lang="en-US" sz="6400" b="1" dirty="0">
                <a:solidFill>
                  <a:srgbClr val="00B050"/>
                </a:solidFill>
                <a:effectLst>
                  <a:outerShdw blurRad="38100" dist="19050" dir="2700000" algn="tl">
                    <a:schemeClr val="dk1">
                      <a:alpha val="40000"/>
                    </a:schemeClr>
                  </a:outerShdw>
                </a:effectLst>
              </a:rPr>
              <a:t>END ZONE PACKAGE - $2500 DONATION</a:t>
            </a:r>
            <a:endParaRPr lang="en-US" sz="6400" b="1" dirty="0">
              <a:solidFill>
                <a:srgbClr val="00B050"/>
              </a:solidFill>
              <a:effectLst/>
            </a:endParaRPr>
          </a:p>
          <a:p>
            <a:pPr marL="0" indent="0">
              <a:buNone/>
            </a:pPr>
            <a:r>
              <a:rPr lang="en-US" sz="4800" dirty="0">
                <a:effectLst>
                  <a:outerShdw blurRad="38100" dist="19050" dir="2700000" algn="tl">
                    <a:schemeClr val="dk1">
                      <a:alpha val="40000"/>
                    </a:schemeClr>
                  </a:outerShdw>
                </a:effectLst>
              </a:rPr>
              <a:t>	Red Carpet Backdrop/Photo Backdrop with company logo set up in 		Family area at all home games</a:t>
            </a:r>
            <a:endParaRPr lang="en-US" sz="4800" dirty="0">
              <a:effectLst/>
            </a:endParaRPr>
          </a:p>
          <a:p>
            <a:pPr marL="0" indent="0">
              <a:buNone/>
            </a:pPr>
            <a:r>
              <a:rPr lang="en-US" sz="4800" dirty="0">
                <a:effectLst>
                  <a:outerShdw blurRad="38100" dist="19050" dir="2700000" algn="tl">
                    <a:schemeClr val="dk1">
                      <a:alpha val="40000"/>
                    </a:schemeClr>
                  </a:outerShdw>
                </a:effectLst>
              </a:rPr>
              <a:t>	Mascot Pictures</a:t>
            </a:r>
          </a:p>
          <a:p>
            <a:pPr marL="0" indent="0">
              <a:buNone/>
            </a:pPr>
            <a:r>
              <a:rPr lang="en-US" sz="4800" dirty="0">
                <a:effectLst>
                  <a:outerShdw blurRad="38100" dist="19050" dir="2700000" algn="tl">
                    <a:schemeClr val="dk1">
                      <a:alpha val="40000"/>
                    </a:schemeClr>
                  </a:outerShdw>
                </a:effectLst>
              </a:rPr>
              <a:t>	Social Media photo contests with #your business for home games</a:t>
            </a:r>
            <a:endParaRPr lang="en-US" sz="4800" dirty="0">
              <a:effectLst/>
            </a:endParaRPr>
          </a:p>
          <a:p>
            <a:pPr marL="0" indent="0">
              <a:buNone/>
            </a:pPr>
            <a:r>
              <a:rPr lang="en-US" sz="4800" dirty="0">
                <a:effectLst>
                  <a:outerShdw blurRad="38100" dist="19050" dir="2700000" algn="tl">
                    <a:schemeClr val="dk1">
                      <a:alpha val="40000"/>
                    </a:schemeClr>
                  </a:outerShdw>
                </a:effectLst>
              </a:rPr>
              <a:t>	4 tickets to our next gift auction</a:t>
            </a:r>
            <a:endParaRPr lang="en-US" sz="4800" dirty="0">
              <a:effectLst/>
            </a:endParaRPr>
          </a:p>
          <a:p>
            <a:pPr marL="0" indent="0">
              <a:buNone/>
            </a:pPr>
            <a:r>
              <a:rPr lang="en-US" sz="4800" dirty="0">
                <a:effectLst>
                  <a:outerShdw blurRad="38100" dist="19050" dir="2700000" algn="tl">
                    <a:schemeClr val="dk1">
                      <a:alpha val="40000"/>
                    </a:schemeClr>
                  </a:outerShdw>
                </a:effectLst>
              </a:rPr>
              <a:t>	Everything noted in the $1000 donation</a:t>
            </a:r>
            <a:endParaRPr lang="en-US" sz="4800" dirty="0">
              <a:effectLst/>
            </a:endParaRPr>
          </a:p>
          <a:p>
            <a:endParaRPr lang="en-US" dirty="0"/>
          </a:p>
        </p:txBody>
      </p:sp>
    </p:spTree>
    <p:extLst>
      <p:ext uri="{BB962C8B-B14F-4D97-AF65-F5344CB8AC3E}">
        <p14:creationId xmlns:p14="http://schemas.microsoft.com/office/powerpoint/2010/main" val="3726274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3252C-A766-25B5-20EB-51BFDA1BB62D}"/>
              </a:ext>
            </a:extLst>
          </p:cNvPr>
          <p:cNvSpPr>
            <a:spLocks noGrp="1"/>
          </p:cNvSpPr>
          <p:nvPr>
            <p:ph type="ctrTitle"/>
          </p:nvPr>
        </p:nvSpPr>
        <p:spPr>
          <a:xfrm>
            <a:off x="294967" y="304800"/>
            <a:ext cx="11769213" cy="884903"/>
          </a:xfrm>
        </p:spPr>
        <p:txBody>
          <a:bodyPr>
            <a:normAutofit/>
          </a:bodyPr>
          <a:lstStyle/>
          <a:p>
            <a:r>
              <a:rPr lang="en-US" sz="4000" b="1" dirty="0">
                <a:solidFill>
                  <a:srgbClr val="00B050"/>
                </a:solidFill>
                <a:effectLst>
                  <a:glow rad="38100">
                    <a:schemeClr val="bg1">
                      <a:lumMod val="65000"/>
                      <a:lumOff val="35000"/>
                      <a:alpha val="50000"/>
                    </a:schemeClr>
                  </a:glow>
                </a:effectLst>
              </a:rPr>
              <a:t>COACHES and TEAM MOMS</a:t>
            </a:r>
          </a:p>
        </p:txBody>
      </p:sp>
      <p:sp>
        <p:nvSpPr>
          <p:cNvPr id="3" name="Subtitle 2">
            <a:extLst>
              <a:ext uri="{FF2B5EF4-FFF2-40B4-BE49-F238E27FC236}">
                <a16:creationId xmlns:a16="http://schemas.microsoft.com/office/drawing/2014/main" id="{3F902F56-CEBC-F852-4523-D8E739899BFF}"/>
              </a:ext>
            </a:extLst>
          </p:cNvPr>
          <p:cNvSpPr>
            <a:spLocks noGrp="1"/>
          </p:cNvSpPr>
          <p:nvPr>
            <p:ph type="subTitle" idx="1"/>
          </p:nvPr>
        </p:nvSpPr>
        <p:spPr>
          <a:xfrm>
            <a:off x="491613" y="1189703"/>
            <a:ext cx="11041625" cy="5363497"/>
          </a:xfrm>
        </p:spPr>
        <p:txBody>
          <a:bodyPr>
            <a:normAutofit lnSpcReduction="10000"/>
          </a:bodyPr>
          <a:lstStyle/>
          <a:p>
            <a:r>
              <a:rPr lang="en-US" sz="2600" b="1" dirty="0"/>
              <a:t>If you are interested in volunteering as a coach please email </a:t>
            </a:r>
          </a:p>
          <a:p>
            <a:r>
              <a:rPr lang="en-US" sz="2600" b="1" dirty="0" err="1">
                <a:solidFill>
                  <a:srgbClr val="0070C0"/>
                </a:solidFill>
                <a:effectLst>
                  <a:glow rad="38100">
                    <a:schemeClr val="bg1">
                      <a:lumMod val="50000"/>
                      <a:lumOff val="50000"/>
                      <a:alpha val="20000"/>
                    </a:schemeClr>
                  </a:glow>
                </a:effectLst>
                <a:hlinkClick r:id="rId2">
                  <a:extLst>
                    <a:ext uri="{A12FA001-AC4F-418D-AE19-62706E023703}">
                      <ahyp:hlinkClr xmlns:ahyp="http://schemas.microsoft.com/office/drawing/2018/hyperlinkcolor" val="tx"/>
                    </a:ext>
                  </a:extLst>
                </a:hlinkClick>
              </a:rPr>
              <a:t>mike@jec.football</a:t>
            </a:r>
            <a:endParaRPr lang="en-US" sz="2600" b="1" dirty="0">
              <a:solidFill>
                <a:srgbClr val="0070C0"/>
              </a:solidFill>
              <a:effectLst>
                <a:glow rad="38100">
                  <a:schemeClr val="bg1">
                    <a:lumMod val="50000"/>
                    <a:lumOff val="50000"/>
                    <a:alpha val="20000"/>
                  </a:schemeClr>
                </a:glow>
              </a:effectLst>
            </a:endParaRPr>
          </a:p>
          <a:p>
            <a:r>
              <a:rPr lang="en-US" sz="2600" b="1" dirty="0"/>
              <a:t>If you are interested in being a team mom/dad please email</a:t>
            </a:r>
          </a:p>
          <a:p>
            <a:r>
              <a:rPr lang="en-US" sz="2600" b="1" dirty="0" err="1">
                <a:solidFill>
                  <a:srgbClr val="0070C0"/>
                </a:solidFill>
                <a:effectLst>
                  <a:glow rad="38100">
                    <a:schemeClr val="bg1">
                      <a:lumMod val="50000"/>
                      <a:lumOff val="50000"/>
                      <a:alpha val="20000"/>
                    </a:schemeClr>
                  </a:glow>
                </a:effectLst>
                <a:hlinkClick r:id="rId3">
                  <a:extLst>
                    <a:ext uri="{A12FA001-AC4F-418D-AE19-62706E023703}">
                      <ahyp:hlinkClr xmlns:ahyp="http://schemas.microsoft.com/office/drawing/2018/hyperlinkcolor" val="tx"/>
                    </a:ext>
                  </a:extLst>
                </a:hlinkClick>
              </a:rPr>
              <a:t>heather@jec.football</a:t>
            </a:r>
            <a:endParaRPr lang="en-US" sz="2600" b="1" dirty="0">
              <a:solidFill>
                <a:srgbClr val="0070C0"/>
              </a:solidFill>
              <a:effectLst>
                <a:glow rad="38100">
                  <a:schemeClr val="bg1">
                    <a:lumMod val="50000"/>
                    <a:lumOff val="50000"/>
                    <a:alpha val="20000"/>
                  </a:schemeClr>
                </a:glow>
              </a:effectLst>
            </a:endParaRPr>
          </a:p>
          <a:p>
            <a:endParaRPr lang="en-US" sz="2600" b="1" dirty="0">
              <a:solidFill>
                <a:srgbClr val="0070C0"/>
              </a:solidFill>
              <a:effectLst>
                <a:glow rad="38100">
                  <a:schemeClr val="bg1">
                    <a:lumMod val="50000"/>
                    <a:lumOff val="50000"/>
                    <a:alpha val="20000"/>
                  </a:schemeClr>
                </a:glow>
              </a:effectLst>
            </a:endParaRPr>
          </a:p>
          <a:p>
            <a:r>
              <a:rPr lang="en-US" sz="2600" b="1" dirty="0">
                <a:solidFill>
                  <a:srgbClr val="0070C0"/>
                </a:solidFill>
                <a:effectLst>
                  <a:glow rad="38100">
                    <a:schemeClr val="bg1">
                      <a:lumMod val="50000"/>
                      <a:lumOff val="50000"/>
                      <a:alpha val="20000"/>
                    </a:schemeClr>
                  </a:glow>
                </a:effectLst>
              </a:rPr>
              <a:t>We limit all coaching staffs to 4 coaches and 2 team parents</a:t>
            </a:r>
          </a:p>
          <a:p>
            <a:r>
              <a:rPr lang="en-US" sz="2600" b="1" dirty="0">
                <a:solidFill>
                  <a:srgbClr val="0070C0"/>
                </a:solidFill>
                <a:effectLst>
                  <a:glow rad="38100">
                    <a:schemeClr val="bg1">
                      <a:lumMod val="50000"/>
                      <a:lumOff val="50000"/>
                      <a:alpha val="20000"/>
                    </a:schemeClr>
                  </a:glow>
                </a:effectLst>
              </a:rPr>
              <a:t>In addition to the online required trainings and background checks</a:t>
            </a:r>
          </a:p>
          <a:p>
            <a:r>
              <a:rPr lang="en-US" sz="2600" b="1" dirty="0">
                <a:solidFill>
                  <a:srgbClr val="0070C0"/>
                </a:solidFill>
                <a:effectLst>
                  <a:glow rad="38100">
                    <a:schemeClr val="bg1">
                      <a:lumMod val="50000"/>
                      <a:lumOff val="50000"/>
                      <a:alpha val="20000"/>
                    </a:schemeClr>
                  </a:glow>
                </a:effectLst>
              </a:rPr>
              <a:t>Coaches will need to attend </a:t>
            </a:r>
            <a:r>
              <a:rPr lang="en-US" sz="2600" b="1" i="1" u="sng" dirty="0">
                <a:solidFill>
                  <a:srgbClr val="0070C0"/>
                </a:solidFill>
                <a:effectLst>
                  <a:glow rad="38100">
                    <a:schemeClr val="bg1">
                      <a:lumMod val="50000"/>
                      <a:lumOff val="50000"/>
                      <a:alpha val="20000"/>
                    </a:schemeClr>
                  </a:glow>
                </a:effectLst>
              </a:rPr>
              <a:t>coaches symposium </a:t>
            </a:r>
            <a:r>
              <a:rPr lang="en-US" sz="2600" b="1" dirty="0">
                <a:solidFill>
                  <a:srgbClr val="0070C0"/>
                </a:solidFill>
                <a:effectLst>
                  <a:glow rad="38100">
                    <a:schemeClr val="bg1">
                      <a:lumMod val="50000"/>
                      <a:lumOff val="50000"/>
                      <a:alpha val="20000"/>
                    </a:schemeClr>
                  </a:glow>
                </a:effectLst>
              </a:rPr>
              <a:t>on Saturday June 13</a:t>
            </a:r>
            <a:r>
              <a:rPr lang="en-US" sz="2600" b="1" baseline="30000" dirty="0">
                <a:solidFill>
                  <a:srgbClr val="0070C0"/>
                </a:solidFill>
                <a:effectLst>
                  <a:glow rad="38100">
                    <a:schemeClr val="bg1">
                      <a:lumMod val="50000"/>
                      <a:lumOff val="50000"/>
                      <a:alpha val="20000"/>
                    </a:schemeClr>
                  </a:glow>
                </a:effectLst>
              </a:rPr>
              <a:t>th</a:t>
            </a:r>
            <a:endParaRPr lang="en-US" sz="2600" b="1" dirty="0">
              <a:solidFill>
                <a:srgbClr val="0070C0"/>
              </a:solidFill>
              <a:effectLst>
                <a:glow rad="38100">
                  <a:schemeClr val="bg1">
                    <a:lumMod val="50000"/>
                    <a:lumOff val="50000"/>
                    <a:alpha val="20000"/>
                  </a:schemeClr>
                </a:glow>
              </a:effectLst>
            </a:endParaRPr>
          </a:p>
          <a:p>
            <a:r>
              <a:rPr lang="en-US" sz="2600" b="1" dirty="0">
                <a:solidFill>
                  <a:schemeClr val="tx1"/>
                </a:solidFill>
                <a:effectLst>
                  <a:glow rad="38100">
                    <a:schemeClr val="bg1">
                      <a:lumMod val="50000"/>
                      <a:lumOff val="50000"/>
                      <a:alpha val="20000"/>
                    </a:schemeClr>
                  </a:glow>
                </a:effectLst>
              </a:rPr>
              <a:t>Team moms will have meeting before media day on Sunday June 7</a:t>
            </a:r>
            <a:r>
              <a:rPr lang="en-US" sz="2600" b="1" baseline="30000" dirty="0">
                <a:solidFill>
                  <a:schemeClr val="tx1"/>
                </a:solidFill>
                <a:effectLst>
                  <a:glow rad="38100">
                    <a:schemeClr val="bg1">
                      <a:lumMod val="50000"/>
                      <a:lumOff val="50000"/>
                      <a:alpha val="20000"/>
                    </a:schemeClr>
                  </a:glow>
                </a:effectLst>
              </a:rPr>
              <a:t>th</a:t>
            </a:r>
            <a:r>
              <a:rPr lang="en-US" sz="2600" b="1" dirty="0">
                <a:solidFill>
                  <a:schemeClr val="tx1"/>
                </a:solidFill>
                <a:effectLst>
                  <a:glow rad="38100">
                    <a:schemeClr val="bg1">
                      <a:lumMod val="50000"/>
                      <a:lumOff val="50000"/>
                      <a:alpha val="20000"/>
                    </a:schemeClr>
                  </a:glow>
                </a:effectLst>
              </a:rPr>
              <a:t> so you are prepared to collect paperwork for book checks</a:t>
            </a:r>
          </a:p>
          <a:p>
            <a:endParaRPr lang="en-US" dirty="0"/>
          </a:p>
        </p:txBody>
      </p:sp>
    </p:spTree>
    <p:extLst>
      <p:ext uri="{BB962C8B-B14F-4D97-AF65-F5344CB8AC3E}">
        <p14:creationId xmlns:p14="http://schemas.microsoft.com/office/powerpoint/2010/main" val="3597826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31988-2598-2713-6499-BAD9F85E53E2}"/>
              </a:ext>
            </a:extLst>
          </p:cNvPr>
          <p:cNvSpPr>
            <a:spLocks noGrp="1"/>
          </p:cNvSpPr>
          <p:nvPr>
            <p:ph type="ctrTitle"/>
          </p:nvPr>
        </p:nvSpPr>
        <p:spPr>
          <a:xfrm>
            <a:off x="481781" y="847726"/>
            <a:ext cx="6783153" cy="1202138"/>
          </a:xfrm>
        </p:spPr>
        <p:txBody>
          <a:bodyPr>
            <a:normAutofit fontScale="90000"/>
          </a:bodyPr>
          <a:lstStyle/>
          <a:p>
            <a:r>
              <a:rPr lang="en-US" b="1" dirty="0">
                <a:solidFill>
                  <a:srgbClr val="00B050"/>
                </a:solidFill>
                <a:effectLst>
                  <a:glow rad="38100">
                    <a:schemeClr val="bg1">
                      <a:lumMod val="65000"/>
                      <a:lumOff val="35000"/>
                      <a:alpha val="50000"/>
                    </a:schemeClr>
                  </a:glow>
                </a:effectLst>
              </a:rPr>
              <a:t>2026 WINTER WORK OUTS </a:t>
            </a:r>
          </a:p>
        </p:txBody>
      </p:sp>
      <p:sp>
        <p:nvSpPr>
          <p:cNvPr id="3" name="Subtitle 2">
            <a:extLst>
              <a:ext uri="{FF2B5EF4-FFF2-40B4-BE49-F238E27FC236}">
                <a16:creationId xmlns:a16="http://schemas.microsoft.com/office/drawing/2014/main" id="{601C353A-A4BF-5A95-433D-585AE016FE16}"/>
              </a:ext>
            </a:extLst>
          </p:cNvPr>
          <p:cNvSpPr>
            <a:spLocks noGrp="1"/>
          </p:cNvSpPr>
          <p:nvPr>
            <p:ph type="subTitle" idx="1"/>
          </p:nvPr>
        </p:nvSpPr>
        <p:spPr>
          <a:xfrm>
            <a:off x="1114424" y="2261419"/>
            <a:ext cx="6150510" cy="3767906"/>
          </a:xfrm>
        </p:spPr>
        <p:txBody>
          <a:bodyPr>
            <a:normAutofit/>
          </a:bodyPr>
          <a:lstStyle/>
          <a:p>
            <a:r>
              <a:rPr lang="en-US" b="1" dirty="0">
                <a:effectLst>
                  <a:glow rad="38100">
                    <a:schemeClr val="bg1">
                      <a:lumMod val="50000"/>
                      <a:lumOff val="50000"/>
                      <a:alpha val="20000"/>
                    </a:schemeClr>
                  </a:glow>
                </a:effectLst>
              </a:rPr>
              <a:t>Off season training at Adrenaline sports academy in toms river</a:t>
            </a:r>
          </a:p>
          <a:p>
            <a:r>
              <a:rPr lang="en-US" b="1" dirty="0">
                <a:effectLst>
                  <a:glow rad="38100">
                    <a:schemeClr val="bg1">
                      <a:lumMod val="50000"/>
                      <a:lumOff val="50000"/>
                      <a:alpha val="20000"/>
                    </a:schemeClr>
                  </a:glow>
                </a:effectLst>
              </a:rPr>
              <a:t>Work on speed, agility, and positional training</a:t>
            </a:r>
          </a:p>
          <a:p>
            <a:r>
              <a:rPr lang="en-US" b="1" dirty="0">
                <a:effectLst>
                  <a:glow rad="38100">
                    <a:schemeClr val="bg1">
                      <a:lumMod val="50000"/>
                      <a:lumOff val="50000"/>
                      <a:alpha val="20000"/>
                    </a:schemeClr>
                  </a:glow>
                </a:effectLst>
              </a:rPr>
              <a:t>Colligate athletes, professional athletes and college coaching staffs will all join our             tr seahawk coaches to help build your         athlete’s sports </a:t>
            </a:r>
            <a:r>
              <a:rPr lang="en-US" b="1" dirty="0" err="1">
                <a:effectLst>
                  <a:glow rad="38100">
                    <a:schemeClr val="bg1">
                      <a:lumMod val="50000"/>
                      <a:lumOff val="50000"/>
                      <a:alpha val="20000"/>
                    </a:schemeClr>
                  </a:glow>
                </a:effectLst>
              </a:rPr>
              <a:t>iq</a:t>
            </a:r>
            <a:r>
              <a:rPr lang="en-US" b="1" dirty="0">
                <a:effectLst>
                  <a:glow rad="38100">
                    <a:schemeClr val="bg1">
                      <a:lumMod val="50000"/>
                      <a:lumOff val="50000"/>
                      <a:alpha val="20000"/>
                    </a:schemeClr>
                  </a:glow>
                </a:effectLst>
              </a:rPr>
              <a:t> </a:t>
            </a:r>
          </a:p>
          <a:p>
            <a:r>
              <a:rPr lang="en-US" b="1" dirty="0">
                <a:effectLst>
                  <a:glow rad="38100">
                    <a:schemeClr val="bg1">
                      <a:lumMod val="50000"/>
                      <a:lumOff val="50000"/>
                      <a:alpha val="20000"/>
                    </a:schemeClr>
                  </a:glow>
                </a:effectLst>
              </a:rPr>
              <a:t>$5 a session for all registered 2026 Seahawks</a:t>
            </a:r>
          </a:p>
          <a:p>
            <a:r>
              <a:rPr lang="en-US" b="1" dirty="0">
                <a:effectLst>
                  <a:glow rad="38100">
                    <a:schemeClr val="bg1">
                      <a:lumMod val="50000"/>
                      <a:lumOff val="50000"/>
                      <a:alpha val="20000"/>
                    </a:schemeClr>
                  </a:glow>
                </a:effectLst>
              </a:rPr>
              <a:t>$10 for all others</a:t>
            </a:r>
          </a:p>
        </p:txBody>
      </p:sp>
      <p:pic>
        <p:nvPicPr>
          <p:cNvPr id="5" name="Picture 4">
            <a:extLst>
              <a:ext uri="{FF2B5EF4-FFF2-40B4-BE49-F238E27FC236}">
                <a16:creationId xmlns:a16="http://schemas.microsoft.com/office/drawing/2014/main" id="{B7F26EEF-9C38-5B3D-B6A0-072AAB42AE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9131" y="1261200"/>
            <a:ext cx="3416888" cy="4423156"/>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421966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id="{3F11980D-2564-4ACE-B78B-D6E233FCA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67EBDE-2605-8032-5ACC-E6B3541B0B59}"/>
              </a:ext>
            </a:extLst>
          </p:cNvPr>
          <p:cNvSpPr>
            <a:spLocks noGrp="1"/>
          </p:cNvSpPr>
          <p:nvPr>
            <p:ph type="ctrTitle"/>
          </p:nvPr>
        </p:nvSpPr>
        <p:spPr>
          <a:xfrm>
            <a:off x="6096000" y="609599"/>
            <a:ext cx="5435760" cy="1214647"/>
          </a:xfrm>
        </p:spPr>
        <p:txBody>
          <a:bodyPr vert="horz" lIns="91440" tIns="45720" rIns="91440" bIns="45720" rtlCol="0" anchor="ctr">
            <a:normAutofit/>
          </a:bodyPr>
          <a:lstStyle/>
          <a:p>
            <a:r>
              <a:rPr lang="en-US" sz="4000" b="1" dirty="0">
                <a:solidFill>
                  <a:srgbClr val="92D050"/>
                </a:solidFill>
                <a:effectLst>
                  <a:glow rad="38100">
                    <a:schemeClr val="bg1">
                      <a:lumMod val="65000"/>
                      <a:lumOff val="35000"/>
                      <a:alpha val="40000"/>
                    </a:schemeClr>
                  </a:glow>
                </a:effectLst>
              </a:rPr>
              <a:t>CAMPS</a:t>
            </a:r>
          </a:p>
        </p:txBody>
      </p:sp>
      <p:pic>
        <p:nvPicPr>
          <p:cNvPr id="7" name="Picture 6">
            <a:extLst>
              <a:ext uri="{FF2B5EF4-FFF2-40B4-BE49-F238E27FC236}">
                <a16:creationId xmlns:a16="http://schemas.microsoft.com/office/drawing/2014/main" id="{9CC43A4C-4ACF-DE2A-E42D-6D6BE45D8B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182" y="647472"/>
            <a:ext cx="3429080" cy="2288911"/>
          </a:xfrm>
          <a:prstGeom prst="rect">
            <a:avLst/>
          </a:prstGeom>
        </p:spPr>
      </p:pic>
      <p:pic>
        <p:nvPicPr>
          <p:cNvPr id="5" name="Picture 4">
            <a:extLst>
              <a:ext uri="{FF2B5EF4-FFF2-40B4-BE49-F238E27FC236}">
                <a16:creationId xmlns:a16="http://schemas.microsoft.com/office/drawing/2014/main" id="{05040DA3-4223-EAC0-93C9-7A4B333BCF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240" y="3386510"/>
            <a:ext cx="2381281" cy="2381281"/>
          </a:xfrm>
          <a:prstGeom prst="rect">
            <a:avLst/>
          </a:prstGeom>
        </p:spPr>
      </p:pic>
      <p:pic>
        <p:nvPicPr>
          <p:cNvPr id="9" name="Picture 8">
            <a:extLst>
              <a:ext uri="{FF2B5EF4-FFF2-40B4-BE49-F238E27FC236}">
                <a16:creationId xmlns:a16="http://schemas.microsoft.com/office/drawing/2014/main" id="{9A157D7B-6B84-E432-B714-84839DBF9C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3922" y="3386509"/>
            <a:ext cx="2381282" cy="2381282"/>
          </a:xfrm>
          <a:prstGeom prst="rect">
            <a:avLst/>
          </a:prstGeom>
        </p:spPr>
      </p:pic>
      <p:sp>
        <p:nvSpPr>
          <p:cNvPr id="3" name="Subtitle 2">
            <a:extLst>
              <a:ext uri="{FF2B5EF4-FFF2-40B4-BE49-F238E27FC236}">
                <a16:creationId xmlns:a16="http://schemas.microsoft.com/office/drawing/2014/main" id="{8B1AF10D-D744-516C-ED00-C60BC2626376}"/>
              </a:ext>
            </a:extLst>
          </p:cNvPr>
          <p:cNvSpPr>
            <a:spLocks noGrp="1"/>
          </p:cNvSpPr>
          <p:nvPr>
            <p:ph type="subTitle" idx="1"/>
          </p:nvPr>
        </p:nvSpPr>
        <p:spPr>
          <a:xfrm>
            <a:off x="5727605" y="1730477"/>
            <a:ext cx="5982614" cy="4332394"/>
          </a:xfrm>
        </p:spPr>
        <p:txBody>
          <a:bodyPr vert="horz" lIns="91440" tIns="45720" rIns="91440" bIns="45720" rtlCol="0" anchor="t">
            <a:normAutofit/>
          </a:bodyPr>
          <a:lstStyle/>
          <a:p>
            <a:r>
              <a:rPr lang="en-US" b="1"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effectLst>
              </a:rPr>
              <a:t>Follow our social media to </a:t>
            </a:r>
          </a:p>
          <a:p>
            <a:r>
              <a:rPr lang="en-US" b="1"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effectLst>
              </a:rPr>
              <a:t>learn more about local camps </a:t>
            </a:r>
          </a:p>
          <a:p>
            <a:r>
              <a:rPr lang="en-US" b="1"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effectLst>
              </a:rPr>
              <a:t>FB Toms river seahawks – Insta </a:t>
            </a:r>
            <a:r>
              <a:rPr lang="en-US" b="1" dirty="0" err="1">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effectLst>
              </a:rPr>
              <a:t>TRSeahawks</a:t>
            </a:r>
            <a:endParaRPr lang="en-US" b="1" dirty="0">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effectLst>
            </a:endParaRPr>
          </a:p>
          <a:p>
            <a:pPr algn="l"/>
            <a:endParaRPr lang="en-US" dirty="0">
              <a:gradFill flip="none" rotWithShape="1">
                <a:gsLst>
                  <a:gs pos="0">
                    <a:schemeClr val="tx1"/>
                  </a:gs>
                  <a:gs pos="100000">
                    <a:schemeClr val="tx1">
                      <a:lumMod val="75000"/>
                    </a:schemeClr>
                  </a:gs>
                </a:gsLst>
                <a:lin ang="5580000" scaled="0"/>
                <a:tileRect/>
              </a:gradFill>
            </a:endParaRPr>
          </a:p>
          <a:p>
            <a:r>
              <a:rPr lang="en-US" b="1" dirty="0">
                <a:solidFill>
                  <a:srgbClr val="0070C0"/>
                </a:solidFill>
              </a:rPr>
              <a:t>2026 BIG MAN TOURNAMENT </a:t>
            </a:r>
          </a:p>
          <a:p>
            <a:r>
              <a:rPr lang="en-US" b="1" dirty="0">
                <a:solidFill>
                  <a:srgbClr val="0070C0"/>
                </a:solidFill>
              </a:rPr>
              <a:t>FIRST TIME HITTERS ROOKIE CAMP</a:t>
            </a:r>
          </a:p>
          <a:p>
            <a:r>
              <a:rPr lang="en-US" b="1" dirty="0">
                <a:solidFill>
                  <a:srgbClr val="0070C0"/>
                </a:solidFill>
              </a:rPr>
              <a:t>FRIDAY NIGHT LIGHTS</a:t>
            </a:r>
          </a:p>
        </p:txBody>
      </p:sp>
    </p:spTree>
    <p:extLst>
      <p:ext uri="{BB962C8B-B14F-4D97-AF65-F5344CB8AC3E}">
        <p14:creationId xmlns:p14="http://schemas.microsoft.com/office/powerpoint/2010/main" val="2386338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A7A59776-5948-400C-9935-7464561E87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9DA880-1B25-9462-9F9B-E31C459358F5}"/>
              </a:ext>
            </a:extLst>
          </p:cNvPr>
          <p:cNvSpPr>
            <a:spLocks noGrp="1"/>
          </p:cNvSpPr>
          <p:nvPr>
            <p:ph type="title"/>
          </p:nvPr>
        </p:nvSpPr>
        <p:spPr>
          <a:xfrm>
            <a:off x="895353" y="609600"/>
            <a:ext cx="3108960" cy="2362610"/>
          </a:xfrm>
        </p:spPr>
        <p:txBody>
          <a:bodyPr>
            <a:normAutofit/>
          </a:bodyPr>
          <a:lstStyle/>
          <a:p>
            <a:pPr algn="r"/>
            <a:r>
              <a:rPr lang="en-US" sz="3600" b="1" dirty="0">
                <a:solidFill>
                  <a:srgbClr val="92D050"/>
                </a:solidFill>
                <a:effectLst>
                  <a:glow rad="38100">
                    <a:schemeClr val="bg1">
                      <a:lumMod val="65000"/>
                      <a:lumOff val="35000"/>
                      <a:alpha val="40000"/>
                    </a:schemeClr>
                  </a:glow>
                </a:effectLst>
              </a:rPr>
              <a:t>swag</a:t>
            </a:r>
          </a:p>
        </p:txBody>
      </p:sp>
      <p:sp>
        <p:nvSpPr>
          <p:cNvPr id="17" name="Content Placeholder 16">
            <a:extLst>
              <a:ext uri="{FF2B5EF4-FFF2-40B4-BE49-F238E27FC236}">
                <a16:creationId xmlns:a16="http://schemas.microsoft.com/office/drawing/2014/main" id="{016206C0-90D8-B5D0-A93B-E2A50564DB78}"/>
              </a:ext>
            </a:extLst>
          </p:cNvPr>
          <p:cNvSpPr>
            <a:spLocks noGrp="1"/>
          </p:cNvSpPr>
          <p:nvPr>
            <p:ph idx="1"/>
          </p:nvPr>
        </p:nvSpPr>
        <p:spPr>
          <a:xfrm>
            <a:off x="4537923" y="609601"/>
            <a:ext cx="6628583" cy="2362610"/>
          </a:xfrm>
        </p:spPr>
        <p:txBody>
          <a:bodyPr>
            <a:normAutofit/>
          </a:bodyPr>
          <a:lstStyle/>
          <a:p>
            <a:r>
              <a:rPr lang="en-US" sz="1800" b="1" dirty="0">
                <a:solidFill>
                  <a:srgbClr val="92D050"/>
                </a:solidFill>
              </a:rPr>
              <a:t>Link for swag will be added when the store is open</a:t>
            </a:r>
          </a:p>
          <a:p>
            <a:r>
              <a:rPr lang="en-US" sz="1800" b="1" dirty="0">
                <a:solidFill>
                  <a:srgbClr val="92D050"/>
                </a:solidFill>
              </a:rPr>
              <a:t>Will also share on all socials and on registration page</a:t>
            </a:r>
          </a:p>
        </p:txBody>
      </p:sp>
      <p:pic>
        <p:nvPicPr>
          <p:cNvPr id="7" name="Picture 6">
            <a:extLst>
              <a:ext uri="{FF2B5EF4-FFF2-40B4-BE49-F238E27FC236}">
                <a16:creationId xmlns:a16="http://schemas.microsoft.com/office/drawing/2014/main" id="{17DF2175-5390-F0D5-067A-38297327EFCA}"/>
              </a:ext>
            </a:extLst>
          </p:cNvPr>
          <p:cNvPicPr>
            <a:picLocks noChangeAspect="1"/>
          </p:cNvPicPr>
          <p:nvPr/>
        </p:nvPicPr>
        <p:blipFill>
          <a:blip r:embed="rId3">
            <a:extLst>
              <a:ext uri="{28A0092B-C50C-407E-A947-70E740481C1C}">
                <a14:useLocalDpi xmlns:a14="http://schemas.microsoft.com/office/drawing/2010/main" val="0"/>
              </a:ext>
            </a:extLst>
          </a:blip>
          <a:srcRect l="9701" r="7026" b="5"/>
          <a:stretch>
            <a:fillRect/>
          </a:stretch>
        </p:blipFill>
        <p:spPr>
          <a:xfrm>
            <a:off x="895353" y="3225960"/>
            <a:ext cx="3340920" cy="2677886"/>
          </a:xfrm>
          <a:prstGeom prst="roundRect">
            <a:avLst>
              <a:gd name="adj" fmla="val 4380"/>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pic>
        <p:nvPicPr>
          <p:cNvPr id="5" name="Content Placeholder 4">
            <a:extLst>
              <a:ext uri="{FF2B5EF4-FFF2-40B4-BE49-F238E27FC236}">
                <a16:creationId xmlns:a16="http://schemas.microsoft.com/office/drawing/2014/main" id="{6EA24E80-D7C7-253C-3A02-38ACE1E858BC}"/>
              </a:ext>
            </a:extLst>
          </p:cNvPr>
          <p:cNvPicPr>
            <a:picLocks noChangeAspect="1"/>
          </p:cNvPicPr>
          <p:nvPr/>
        </p:nvPicPr>
        <p:blipFill>
          <a:blip r:embed="rId4">
            <a:extLst>
              <a:ext uri="{28A0092B-C50C-407E-A947-70E740481C1C}">
                <a14:useLocalDpi xmlns:a14="http://schemas.microsoft.com/office/drawing/2010/main" val="0"/>
              </a:ext>
            </a:extLst>
          </a:blip>
          <a:srcRect t="18440" r="1" b="1326"/>
          <a:stretch>
            <a:fillRect/>
          </a:stretch>
        </p:blipFill>
        <p:spPr>
          <a:xfrm>
            <a:off x="4413020" y="3225959"/>
            <a:ext cx="3337560" cy="2677887"/>
          </a:xfrm>
          <a:prstGeom prst="roundRect">
            <a:avLst>
              <a:gd name="adj" fmla="val 4380"/>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pic>
        <p:nvPicPr>
          <p:cNvPr id="11" name="Picture 10">
            <a:extLst>
              <a:ext uri="{FF2B5EF4-FFF2-40B4-BE49-F238E27FC236}">
                <a16:creationId xmlns:a16="http://schemas.microsoft.com/office/drawing/2014/main" id="{91621045-9BF0-5465-C3D5-F65A1106B505}"/>
              </a:ext>
            </a:extLst>
          </p:cNvPr>
          <p:cNvPicPr>
            <a:picLocks noChangeAspect="1"/>
          </p:cNvPicPr>
          <p:nvPr/>
        </p:nvPicPr>
        <p:blipFill>
          <a:blip r:embed="rId5">
            <a:extLst>
              <a:ext uri="{28A0092B-C50C-407E-A947-70E740481C1C}">
                <a14:useLocalDpi xmlns:a14="http://schemas.microsoft.com/office/drawing/2010/main" val="0"/>
              </a:ext>
            </a:extLst>
          </a:blip>
          <a:srcRect t="19436" r="-2" b="27006"/>
          <a:stretch>
            <a:fillRect/>
          </a:stretch>
        </p:blipFill>
        <p:spPr>
          <a:xfrm>
            <a:off x="7927327" y="3225959"/>
            <a:ext cx="3337560" cy="2677887"/>
          </a:xfrm>
          <a:prstGeom prst="roundRect">
            <a:avLst>
              <a:gd name="adj" fmla="val 4380"/>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117474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C827C-259B-BB44-6797-47BBDB3E3CA5}"/>
              </a:ext>
            </a:extLst>
          </p:cNvPr>
          <p:cNvSpPr>
            <a:spLocks noGrp="1"/>
          </p:cNvSpPr>
          <p:nvPr>
            <p:ph type="title"/>
          </p:nvPr>
        </p:nvSpPr>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sz="2000" dirty="0">
                <a:effectLst/>
              </a:rPr>
              <a:t>The Jersey Elite Conference is the philanthropic umbrella for the Toms River Seahawks, Brick Hydra and Lakewood Pioneers. All three teams participate in the new jersey shore pop warner conference.  The JEC participates in fundraising and sponsorship opportunities to be able to reduce the cost of registration of all JEC athletes. The JEC is more than just football. The JEC promotes the STUDENT aspect of the student athlete. In the Toms River area, the JEC hosts weekly tutoring and assist with food insecurities. The JEC is part of backpack drives, coat distributions, Christmas present drives, and other community support programs. As the JEC expands within the Pop Warner family with Brick and Lakewood, they will be adding services to these communities.</a:t>
            </a:r>
            <a:r>
              <a:rPr lang="en-US" sz="2000" dirty="0"/>
              <a:t>  </a:t>
            </a:r>
          </a:p>
        </p:txBody>
      </p:sp>
      <p:sp>
        <p:nvSpPr>
          <p:cNvPr id="6" name="Flowchart: Connector 5">
            <a:extLst>
              <a:ext uri="{FF2B5EF4-FFF2-40B4-BE49-F238E27FC236}">
                <a16:creationId xmlns:a16="http://schemas.microsoft.com/office/drawing/2014/main" id="{A8493283-2EBB-FE1A-1307-1CC21D24EB3B}"/>
              </a:ext>
            </a:extLst>
          </p:cNvPr>
          <p:cNvSpPr/>
          <p:nvPr/>
        </p:nvSpPr>
        <p:spPr>
          <a:xfrm>
            <a:off x="6853084" y="403123"/>
            <a:ext cx="2477729" cy="2290916"/>
          </a:xfrm>
          <a:prstGeom prst="flowChartConnector">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pic>
        <p:nvPicPr>
          <p:cNvPr id="5" name="Content Placeholder 4">
            <a:extLst>
              <a:ext uri="{FF2B5EF4-FFF2-40B4-BE49-F238E27FC236}">
                <a16:creationId xmlns:a16="http://schemas.microsoft.com/office/drawing/2014/main" id="{0C023BBB-11C5-F3B1-1B75-8D15C800B3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2202" y="-1138453"/>
            <a:ext cx="8467708" cy="5645139"/>
          </a:xfrm>
          <a:prstGeom prst="rect">
            <a:avLst/>
          </a:prstGeom>
        </p:spPr>
      </p:pic>
    </p:spTree>
    <p:extLst>
      <p:ext uri="{BB962C8B-B14F-4D97-AF65-F5344CB8AC3E}">
        <p14:creationId xmlns:p14="http://schemas.microsoft.com/office/powerpoint/2010/main" val="1008575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077A-3C06-403C-9E09-176530E2DB95}"/>
              </a:ext>
            </a:extLst>
          </p:cNvPr>
          <p:cNvSpPr>
            <a:spLocks noGrp="1"/>
          </p:cNvSpPr>
          <p:nvPr>
            <p:ph type="ctrTitle"/>
          </p:nvPr>
        </p:nvSpPr>
        <p:spPr>
          <a:xfrm>
            <a:off x="1751012" y="609601"/>
            <a:ext cx="8676222" cy="1042218"/>
          </a:xfrm>
        </p:spPr>
        <p:txBody>
          <a:bodyPr/>
          <a:lstStyle/>
          <a:p>
            <a:r>
              <a:rPr lang="en-US" b="1" dirty="0">
                <a:solidFill>
                  <a:srgbClr val="92D050"/>
                </a:solidFill>
                <a:effectLst>
                  <a:glow rad="38100">
                    <a:schemeClr val="bg1">
                      <a:lumMod val="65000"/>
                      <a:lumOff val="35000"/>
                      <a:alpha val="50000"/>
                    </a:schemeClr>
                  </a:glow>
                </a:effectLst>
              </a:rPr>
              <a:t>CONTACT INFO</a:t>
            </a:r>
          </a:p>
        </p:txBody>
      </p:sp>
      <p:sp>
        <p:nvSpPr>
          <p:cNvPr id="3" name="Subtitle 2">
            <a:extLst>
              <a:ext uri="{FF2B5EF4-FFF2-40B4-BE49-F238E27FC236}">
                <a16:creationId xmlns:a16="http://schemas.microsoft.com/office/drawing/2014/main" id="{8A37DAC0-6612-D133-7F82-764B6AE71150}"/>
              </a:ext>
            </a:extLst>
          </p:cNvPr>
          <p:cNvSpPr>
            <a:spLocks noGrp="1"/>
          </p:cNvSpPr>
          <p:nvPr>
            <p:ph type="subTitle" idx="1"/>
          </p:nvPr>
        </p:nvSpPr>
        <p:spPr>
          <a:xfrm>
            <a:off x="1751012" y="1769806"/>
            <a:ext cx="8676222" cy="4021394"/>
          </a:xfrm>
        </p:spPr>
        <p:txBody>
          <a:bodyPr/>
          <a:lstStyle/>
          <a:p>
            <a:endParaRPr lang="en-US" dirty="0"/>
          </a:p>
          <a:p>
            <a:r>
              <a:rPr lang="en-US" dirty="0">
                <a:solidFill>
                  <a:srgbClr val="0070C0"/>
                </a:solidFill>
                <a:effectLst>
                  <a:glow rad="38100">
                    <a:schemeClr val="bg1">
                      <a:lumMod val="50000"/>
                      <a:lumOff val="50000"/>
                      <a:alpha val="20000"/>
                    </a:schemeClr>
                  </a:glow>
                </a:effectLst>
                <a:hlinkClick r:id="rId2">
                  <a:extLst>
                    <a:ext uri="{A12FA001-AC4F-418D-AE19-62706E023703}">
                      <ahyp:hlinkClr xmlns:ahyp="http://schemas.microsoft.com/office/drawing/2018/hyperlinkcolor" val="tx"/>
                    </a:ext>
                  </a:extLst>
                </a:hlinkClick>
              </a:rPr>
              <a:t>SUPPORT@TRSEAHAWKS.COM</a:t>
            </a:r>
            <a:endParaRPr lang="en-US" dirty="0">
              <a:solidFill>
                <a:srgbClr val="0070C0"/>
              </a:solidFill>
              <a:effectLst>
                <a:glow rad="38100">
                  <a:schemeClr val="bg1">
                    <a:lumMod val="50000"/>
                    <a:lumOff val="50000"/>
                    <a:alpha val="20000"/>
                  </a:schemeClr>
                </a:glow>
              </a:effectLst>
            </a:endParaRPr>
          </a:p>
          <a:p>
            <a:r>
              <a:rPr lang="en-US" dirty="0">
                <a:solidFill>
                  <a:srgbClr val="0070C0"/>
                </a:solidFill>
                <a:effectLst>
                  <a:glow rad="38100">
                    <a:schemeClr val="bg1">
                      <a:lumMod val="50000"/>
                      <a:lumOff val="50000"/>
                      <a:alpha val="20000"/>
                    </a:schemeClr>
                  </a:glow>
                </a:effectLst>
                <a:hlinkClick r:id="rId3">
                  <a:extLst>
                    <a:ext uri="{A12FA001-AC4F-418D-AE19-62706E023703}">
                      <ahyp:hlinkClr xmlns:ahyp="http://schemas.microsoft.com/office/drawing/2018/hyperlinkcolor" val="tx"/>
                    </a:ext>
                  </a:extLst>
                </a:hlinkClick>
              </a:rPr>
              <a:t>HEATHER@JEC.FOOTBALL</a:t>
            </a:r>
            <a:endParaRPr lang="en-US" dirty="0">
              <a:solidFill>
                <a:srgbClr val="0070C0"/>
              </a:solidFill>
              <a:effectLst>
                <a:glow rad="38100">
                  <a:schemeClr val="bg1">
                    <a:lumMod val="50000"/>
                    <a:lumOff val="50000"/>
                    <a:alpha val="20000"/>
                  </a:schemeClr>
                </a:glow>
              </a:effectLst>
            </a:endParaRPr>
          </a:p>
          <a:p>
            <a:r>
              <a:rPr lang="en-US" dirty="0">
                <a:solidFill>
                  <a:srgbClr val="0070C0"/>
                </a:solidFill>
                <a:effectLst>
                  <a:glow rad="38100">
                    <a:schemeClr val="bg1">
                      <a:lumMod val="50000"/>
                      <a:lumOff val="50000"/>
                      <a:alpha val="20000"/>
                    </a:schemeClr>
                  </a:glow>
                </a:effectLst>
                <a:hlinkClick r:id="rId4">
                  <a:extLst>
                    <a:ext uri="{A12FA001-AC4F-418D-AE19-62706E023703}">
                      <ahyp:hlinkClr xmlns:ahyp="http://schemas.microsoft.com/office/drawing/2018/hyperlinkcolor" val="tx"/>
                    </a:ext>
                  </a:extLst>
                </a:hlinkClick>
              </a:rPr>
              <a:t>MIKE@JEC.FOOTBALL</a:t>
            </a:r>
            <a:endParaRPr lang="en-US" dirty="0">
              <a:solidFill>
                <a:srgbClr val="0070C0"/>
              </a:solidFill>
              <a:effectLst>
                <a:glow rad="38100">
                  <a:schemeClr val="bg1">
                    <a:lumMod val="50000"/>
                    <a:lumOff val="50000"/>
                    <a:alpha val="20000"/>
                  </a:schemeClr>
                </a:glow>
              </a:effectLst>
            </a:endParaRPr>
          </a:p>
          <a:p>
            <a:r>
              <a:rPr lang="en-US" dirty="0">
                <a:solidFill>
                  <a:srgbClr val="0070C0"/>
                </a:solidFill>
                <a:effectLst>
                  <a:glow rad="38100">
                    <a:schemeClr val="bg1">
                      <a:lumMod val="50000"/>
                      <a:lumOff val="50000"/>
                      <a:alpha val="20000"/>
                    </a:schemeClr>
                  </a:glow>
                </a:effectLst>
              </a:rPr>
              <a:t>848-223-3801</a:t>
            </a:r>
          </a:p>
        </p:txBody>
      </p:sp>
      <p:pic>
        <p:nvPicPr>
          <p:cNvPr id="5" name="Picture 4">
            <a:extLst>
              <a:ext uri="{FF2B5EF4-FFF2-40B4-BE49-F238E27FC236}">
                <a16:creationId xmlns:a16="http://schemas.microsoft.com/office/drawing/2014/main" id="{795844C7-F6FA-688F-558B-8C0D82A236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029" y="1066800"/>
            <a:ext cx="4572000" cy="6858000"/>
          </a:xfrm>
          <a:prstGeom prst="rect">
            <a:avLst/>
          </a:prstGeom>
        </p:spPr>
      </p:pic>
      <p:pic>
        <p:nvPicPr>
          <p:cNvPr id="4" name="Picture 3">
            <a:extLst>
              <a:ext uri="{FF2B5EF4-FFF2-40B4-BE49-F238E27FC236}">
                <a16:creationId xmlns:a16="http://schemas.microsoft.com/office/drawing/2014/main" id="{1F6B2E74-5130-1C33-1236-3E11997FDC31}"/>
              </a:ext>
            </a:extLst>
          </p:cNvPr>
          <p:cNvPicPr>
            <a:picLocks noChangeAspect="1"/>
          </p:cNvPicPr>
          <p:nvPr/>
        </p:nvPicPr>
        <p:blipFill>
          <a:blip r:embed="rId6"/>
          <a:stretch>
            <a:fillRect/>
          </a:stretch>
        </p:blipFill>
        <p:spPr>
          <a:xfrm>
            <a:off x="7426795" y="4272261"/>
            <a:ext cx="2056523" cy="2056523"/>
          </a:xfrm>
          <a:prstGeom prst="rect">
            <a:avLst/>
          </a:prstGeom>
        </p:spPr>
      </p:pic>
      <p:pic>
        <p:nvPicPr>
          <p:cNvPr id="6" name="Picture 5">
            <a:extLst>
              <a:ext uri="{FF2B5EF4-FFF2-40B4-BE49-F238E27FC236}">
                <a16:creationId xmlns:a16="http://schemas.microsoft.com/office/drawing/2014/main" id="{19FD3588-67D6-124C-0733-AD45C84811CA}"/>
              </a:ext>
            </a:extLst>
          </p:cNvPr>
          <p:cNvPicPr>
            <a:picLocks noChangeAspect="1"/>
          </p:cNvPicPr>
          <p:nvPr/>
        </p:nvPicPr>
        <p:blipFill>
          <a:blip r:embed="rId7"/>
          <a:stretch>
            <a:fillRect/>
          </a:stretch>
        </p:blipFill>
        <p:spPr>
          <a:xfrm>
            <a:off x="9633789" y="4272261"/>
            <a:ext cx="2056525" cy="2056525"/>
          </a:xfrm>
          <a:prstGeom prst="rect">
            <a:avLst/>
          </a:prstGeom>
        </p:spPr>
      </p:pic>
    </p:spTree>
    <p:extLst>
      <p:ext uri="{BB962C8B-B14F-4D97-AF65-F5344CB8AC3E}">
        <p14:creationId xmlns:p14="http://schemas.microsoft.com/office/powerpoint/2010/main" val="2091021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F38A-D398-2BCC-71A9-D2D88D4DF848}"/>
              </a:ext>
            </a:extLst>
          </p:cNvPr>
          <p:cNvSpPr>
            <a:spLocks noGrp="1"/>
          </p:cNvSpPr>
          <p:nvPr>
            <p:ph type="title"/>
          </p:nvPr>
        </p:nvSpPr>
        <p:spPr>
          <a:xfrm>
            <a:off x="334297" y="609600"/>
            <a:ext cx="11651226" cy="1905000"/>
          </a:xfrm>
        </p:spPr>
        <p:txBody>
          <a:bodyPr>
            <a:normAutofit fontScale="90000"/>
          </a:bodyPr>
          <a:lstStyle/>
          <a:p>
            <a:pPr algn="ctr"/>
            <a:br>
              <a:rPr lang="en-US" dirty="0"/>
            </a:br>
            <a:br>
              <a:rPr lang="en-US" dirty="0"/>
            </a:br>
            <a:br>
              <a:rPr lang="en-US" dirty="0"/>
            </a:br>
            <a:br>
              <a:rPr lang="en-US" dirty="0"/>
            </a:br>
            <a:br>
              <a:rPr lang="en-US" dirty="0"/>
            </a:br>
            <a:br>
              <a:rPr lang="en-US" dirty="0"/>
            </a:br>
            <a:br>
              <a:rPr lang="en-US" dirty="0"/>
            </a:br>
            <a:br>
              <a:rPr lang="en-US" dirty="0"/>
            </a:br>
            <a:r>
              <a:rPr lang="en-US" sz="4400" b="1" dirty="0">
                <a:solidFill>
                  <a:srgbClr val="FF0000"/>
                </a:solidFill>
              </a:rPr>
              <a:t>NEW Jersey shore pop warner conference</a:t>
            </a:r>
            <a:br>
              <a:rPr lang="en-US" sz="4400" b="1"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sz="2700" dirty="0">
                <a:solidFill>
                  <a:srgbClr val="FF0000"/>
                </a:solidFill>
              </a:rPr>
              <a:t>Bayshore lancers - Howell lions - Lakewood pioneers </a:t>
            </a:r>
            <a:br>
              <a:rPr lang="en-US" sz="2700" dirty="0">
                <a:solidFill>
                  <a:srgbClr val="FF0000"/>
                </a:solidFill>
              </a:rPr>
            </a:br>
            <a:r>
              <a:rPr lang="en-US" sz="2700" dirty="0">
                <a:solidFill>
                  <a:srgbClr val="FF0000"/>
                </a:solidFill>
              </a:rPr>
              <a:t>jersey shore storm (point Pleasant) - toms river angels </a:t>
            </a:r>
            <a:br>
              <a:rPr lang="en-US" sz="2700" dirty="0">
                <a:solidFill>
                  <a:srgbClr val="FF0000"/>
                </a:solidFill>
              </a:rPr>
            </a:br>
            <a:r>
              <a:rPr lang="en-US" sz="2700" dirty="0">
                <a:solidFill>
                  <a:srgbClr val="FF0000"/>
                </a:solidFill>
              </a:rPr>
              <a:t>brick hydra – lacey revolution - ocean dolphins </a:t>
            </a:r>
            <a:br>
              <a:rPr lang="en-US" sz="2700" dirty="0">
                <a:solidFill>
                  <a:srgbClr val="FF0000"/>
                </a:solidFill>
              </a:rPr>
            </a:br>
            <a:r>
              <a:rPr lang="en-US" sz="2700" dirty="0">
                <a:solidFill>
                  <a:srgbClr val="FF0000"/>
                </a:solidFill>
              </a:rPr>
              <a:t>saint james royals - toms river seahawks</a:t>
            </a:r>
          </a:p>
        </p:txBody>
      </p:sp>
      <p:pic>
        <p:nvPicPr>
          <p:cNvPr id="5" name="Content Placeholder 4">
            <a:extLst>
              <a:ext uri="{FF2B5EF4-FFF2-40B4-BE49-F238E27FC236}">
                <a16:creationId xmlns:a16="http://schemas.microsoft.com/office/drawing/2014/main" id="{302435AA-459A-88ED-DB31-A6EC128B5B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477" y="1190458"/>
            <a:ext cx="5029961" cy="3124200"/>
          </a:xfrm>
          <a:prstGeom prst="rect">
            <a:avLst/>
          </a:prstGeom>
        </p:spPr>
      </p:pic>
      <p:pic>
        <p:nvPicPr>
          <p:cNvPr id="7" name="Picture 6">
            <a:extLst>
              <a:ext uri="{FF2B5EF4-FFF2-40B4-BE49-F238E27FC236}">
                <a16:creationId xmlns:a16="http://schemas.microsoft.com/office/drawing/2014/main" id="{51BE820B-8FD7-9691-C93A-F963BC546636}"/>
              </a:ext>
            </a:extLst>
          </p:cNvPr>
          <p:cNvPicPr>
            <a:picLocks noChangeAspect="1"/>
          </p:cNvPicPr>
          <p:nvPr/>
        </p:nvPicPr>
        <p:blipFill>
          <a:blip r:embed="rId3"/>
          <a:srcRect/>
          <a:stretch/>
        </p:blipFill>
        <p:spPr>
          <a:xfrm>
            <a:off x="5236438" y="1190458"/>
            <a:ext cx="6564966" cy="3124199"/>
          </a:xfrm>
          <a:prstGeom prst="rect">
            <a:avLst/>
          </a:prstGeom>
        </p:spPr>
      </p:pic>
    </p:spTree>
    <p:extLst>
      <p:ext uri="{BB962C8B-B14F-4D97-AF65-F5344CB8AC3E}">
        <p14:creationId xmlns:p14="http://schemas.microsoft.com/office/powerpoint/2010/main" val="1294679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645B2E2-F888-50D1-1BF5-9407CF63942E}"/>
              </a:ext>
            </a:extLst>
          </p:cNvPr>
          <p:cNvPicPr>
            <a:picLocks noChangeAspect="1"/>
          </p:cNvPicPr>
          <p:nvPr/>
        </p:nvPicPr>
        <p:blipFill>
          <a:blip r:embed="rId3">
            <a:duotone>
              <a:prstClr val="black"/>
              <a:schemeClr val="bg1">
                <a:tint val="45000"/>
                <a:satMod val="400000"/>
              </a:schemeClr>
            </a:duotone>
            <a:alphaModFix amt="15000"/>
            <a:extLst>
              <a:ext uri="{28A0092B-C50C-407E-A947-70E740481C1C}">
                <a14:useLocalDpi xmlns:a14="http://schemas.microsoft.com/office/drawing/2010/main" val="0"/>
              </a:ext>
            </a:extLst>
          </a:blip>
          <a:srcRect t="746" b="14985"/>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EC578C3B-5AA4-DC4F-726B-127F97AC6100}"/>
              </a:ext>
            </a:extLst>
          </p:cNvPr>
          <p:cNvSpPr>
            <a:spLocks noGrp="1"/>
          </p:cNvSpPr>
          <p:nvPr>
            <p:ph type="title"/>
          </p:nvPr>
        </p:nvSpPr>
        <p:spPr>
          <a:xfrm>
            <a:off x="1141413" y="275304"/>
            <a:ext cx="9905998" cy="1494502"/>
          </a:xfrm>
        </p:spPr>
        <p:txBody>
          <a:bodyPr vert="horz" lIns="91440" tIns="45720" rIns="91440" bIns="45720" rtlCol="0" anchor="ctr">
            <a:normAutofit/>
          </a:bodyPr>
          <a:lstStyle/>
          <a:p>
            <a:pPr algn="ctr"/>
            <a:r>
              <a:rPr lang="en-US" sz="4000" b="1" dirty="0">
                <a:solidFill>
                  <a:srgbClr val="00B050"/>
                </a:solidFill>
              </a:rPr>
              <a:t>Registration  - SPRING 2026 </a:t>
            </a:r>
          </a:p>
        </p:txBody>
      </p:sp>
      <p:sp>
        <p:nvSpPr>
          <p:cNvPr id="3" name="Text Placeholder 2">
            <a:extLst>
              <a:ext uri="{FF2B5EF4-FFF2-40B4-BE49-F238E27FC236}">
                <a16:creationId xmlns:a16="http://schemas.microsoft.com/office/drawing/2014/main" id="{F2509110-AD88-D020-515D-712EE467D3C1}"/>
              </a:ext>
            </a:extLst>
          </p:cNvPr>
          <p:cNvSpPr>
            <a:spLocks noGrp="1"/>
          </p:cNvSpPr>
          <p:nvPr>
            <p:ph type="body" idx="1"/>
          </p:nvPr>
        </p:nvSpPr>
        <p:spPr>
          <a:xfrm>
            <a:off x="1141413" y="1769805"/>
            <a:ext cx="9905998" cy="4021395"/>
          </a:xfrm>
        </p:spPr>
        <p:txBody>
          <a:bodyPr vert="horz" lIns="91440" tIns="45720" rIns="91440" bIns="45720" rtlCol="0" anchor="ctr">
            <a:normAutofit fontScale="85000" lnSpcReduction="20000"/>
          </a:bodyPr>
          <a:lstStyle/>
          <a:p>
            <a:r>
              <a:rPr lang="en-US" sz="3800" b="1" dirty="0">
                <a:solidFill>
                  <a:srgbClr val="00B050"/>
                </a:solidFill>
              </a:rPr>
              <a:t>SPRING FLAG - $95</a:t>
            </a:r>
          </a:p>
          <a:p>
            <a:r>
              <a:rPr lang="en-US" sz="3800" b="1" dirty="0">
                <a:solidFill>
                  <a:srgbClr val="00B050"/>
                </a:solidFill>
              </a:rPr>
              <a:t>	Practices start march 18</a:t>
            </a:r>
            <a:r>
              <a:rPr lang="en-US" sz="3800" b="1" baseline="30000" dirty="0">
                <a:solidFill>
                  <a:srgbClr val="00B050"/>
                </a:solidFill>
              </a:rPr>
              <a:t>th</a:t>
            </a:r>
            <a:endParaRPr lang="en-US" sz="3800" b="1" dirty="0">
              <a:solidFill>
                <a:srgbClr val="00B050"/>
              </a:solidFill>
            </a:endParaRPr>
          </a:p>
          <a:p>
            <a:r>
              <a:rPr lang="en-US" sz="3800" b="1" dirty="0">
                <a:solidFill>
                  <a:srgbClr val="00B050"/>
                </a:solidFill>
              </a:rPr>
              <a:t>	Washington street elementary school</a:t>
            </a:r>
          </a:p>
          <a:p>
            <a:r>
              <a:rPr lang="en-US" sz="3800" b="1" dirty="0">
                <a:solidFill>
                  <a:srgbClr val="00B050"/>
                </a:solidFill>
              </a:rPr>
              <a:t>	games start Sunday April 5</a:t>
            </a:r>
            <a:r>
              <a:rPr lang="en-US" sz="3800" b="1" baseline="30000" dirty="0">
                <a:solidFill>
                  <a:srgbClr val="00B050"/>
                </a:solidFill>
              </a:rPr>
              <a:t>th</a:t>
            </a:r>
            <a:endParaRPr lang="en-US" sz="3800" b="1" dirty="0">
              <a:solidFill>
                <a:srgbClr val="00B050"/>
              </a:solidFill>
            </a:endParaRPr>
          </a:p>
          <a:p>
            <a:r>
              <a:rPr lang="en-US" sz="3800" b="1" dirty="0">
                <a:solidFill>
                  <a:srgbClr val="00B050"/>
                </a:solidFill>
              </a:rPr>
              <a:t>	6 week schedule followed by tournament</a:t>
            </a:r>
          </a:p>
          <a:p>
            <a:r>
              <a:rPr lang="en-US" sz="3800" b="1" dirty="0">
                <a:solidFill>
                  <a:srgbClr val="00B050"/>
                </a:solidFill>
              </a:rPr>
              <a:t>	no games mother’s day weekend</a:t>
            </a:r>
          </a:p>
          <a:p>
            <a:r>
              <a:rPr lang="en-US" sz="3800" b="1" dirty="0">
                <a:solidFill>
                  <a:srgbClr val="00B050"/>
                </a:solidFill>
              </a:rPr>
              <a:t>	age based divisions</a:t>
            </a:r>
          </a:p>
          <a:p>
            <a:pPr>
              <a:buFont typeface="Arial"/>
              <a:buChar char="•"/>
            </a:pPr>
            <a:endParaRPr lang="en-US" b="1" dirty="0">
              <a:gradFill flip="none" rotWithShape="1">
                <a:gsLst>
                  <a:gs pos="0">
                    <a:schemeClr val="tx1"/>
                  </a:gs>
                  <a:gs pos="100000">
                    <a:schemeClr val="tx1">
                      <a:lumMod val="75000"/>
                    </a:schemeClr>
                  </a:gs>
                </a:gsLst>
                <a:lin ang="5580000" scaled="0"/>
                <a:tileRect/>
              </a:gradFill>
            </a:endParaRPr>
          </a:p>
        </p:txBody>
      </p:sp>
    </p:spTree>
    <p:extLst>
      <p:ext uri="{BB962C8B-B14F-4D97-AF65-F5344CB8AC3E}">
        <p14:creationId xmlns:p14="http://schemas.microsoft.com/office/powerpoint/2010/main" val="3089986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62918-BF57-A167-FD62-E27CA54A3ADA}"/>
              </a:ext>
            </a:extLst>
          </p:cNvPr>
          <p:cNvSpPr>
            <a:spLocks noGrp="1"/>
          </p:cNvSpPr>
          <p:nvPr>
            <p:ph type="title"/>
          </p:nvPr>
        </p:nvSpPr>
        <p:spPr>
          <a:xfrm>
            <a:off x="757084" y="235975"/>
            <a:ext cx="10668000" cy="1907457"/>
          </a:xfrm>
        </p:spPr>
        <p:txBody>
          <a:bodyPr/>
          <a:lstStyle/>
          <a:p>
            <a:pPr algn="ctr"/>
            <a:r>
              <a:rPr lang="en-US" sz="4000" b="1" dirty="0">
                <a:solidFill>
                  <a:srgbClr val="00B050"/>
                </a:solidFill>
              </a:rPr>
              <a:t>Registration – fall flag and tackle</a:t>
            </a:r>
            <a:br>
              <a:rPr lang="en-US" dirty="0"/>
            </a:br>
            <a:r>
              <a:rPr lang="en-US" sz="2800" dirty="0">
                <a:effectLst>
                  <a:glow rad="38100">
                    <a:schemeClr val="bg1">
                      <a:lumMod val="65000"/>
                      <a:lumOff val="35000"/>
                      <a:alpha val="40000"/>
                    </a:schemeClr>
                  </a:glow>
                </a:effectLst>
              </a:rPr>
              <a:t>age group is determined based on </a:t>
            </a:r>
            <a:br>
              <a:rPr lang="en-US" sz="2800" dirty="0">
                <a:effectLst>
                  <a:glow rad="38100">
                    <a:schemeClr val="bg1">
                      <a:lumMod val="65000"/>
                      <a:lumOff val="35000"/>
                      <a:alpha val="40000"/>
                    </a:schemeClr>
                  </a:glow>
                </a:effectLst>
              </a:rPr>
            </a:br>
            <a:r>
              <a:rPr lang="en-US" sz="2800" dirty="0">
                <a:effectLst>
                  <a:glow rad="38100">
                    <a:schemeClr val="bg1">
                      <a:lumMod val="65000"/>
                      <a:lumOff val="35000"/>
                      <a:alpha val="40000"/>
                    </a:schemeClr>
                  </a:glow>
                </a:effectLst>
              </a:rPr>
              <a:t>your athlete’s age on July 14, 2026</a:t>
            </a:r>
          </a:p>
        </p:txBody>
      </p:sp>
      <p:sp>
        <p:nvSpPr>
          <p:cNvPr id="3" name="Text Placeholder 2">
            <a:extLst>
              <a:ext uri="{FF2B5EF4-FFF2-40B4-BE49-F238E27FC236}">
                <a16:creationId xmlns:a16="http://schemas.microsoft.com/office/drawing/2014/main" id="{4C781956-BD46-2B4E-3EB8-6D1F7D71C155}"/>
              </a:ext>
            </a:extLst>
          </p:cNvPr>
          <p:cNvSpPr>
            <a:spLocks noGrp="1"/>
          </p:cNvSpPr>
          <p:nvPr>
            <p:ph type="body" idx="1"/>
          </p:nvPr>
        </p:nvSpPr>
        <p:spPr>
          <a:xfrm>
            <a:off x="5526593" y="1995948"/>
            <a:ext cx="4572000" cy="4626077"/>
          </a:xfrm>
        </p:spPr>
        <p:txBody>
          <a:bodyPr>
            <a:normAutofit fontScale="92500" lnSpcReduction="10000"/>
          </a:bodyPr>
          <a:lstStyle/>
          <a:p>
            <a:r>
              <a:rPr lang="en-US" sz="3200" dirty="0"/>
              <a:t>Flag – ages 5, 6 and 7</a:t>
            </a:r>
          </a:p>
          <a:p>
            <a:r>
              <a:rPr lang="en-US" sz="3200" dirty="0"/>
              <a:t>8u – ages 6, 7 and 8</a:t>
            </a:r>
          </a:p>
          <a:p>
            <a:r>
              <a:rPr lang="en-US" sz="3200" dirty="0"/>
              <a:t>9u – ages 8 and 9</a:t>
            </a:r>
          </a:p>
          <a:p>
            <a:r>
              <a:rPr lang="en-US" sz="3200" dirty="0"/>
              <a:t>10 u – ages 9 and 10</a:t>
            </a:r>
          </a:p>
          <a:p>
            <a:r>
              <a:rPr lang="en-US" sz="3200" dirty="0"/>
              <a:t>11u – ages 10 and 11</a:t>
            </a:r>
          </a:p>
          <a:p>
            <a:r>
              <a:rPr lang="en-US" sz="3200" dirty="0"/>
              <a:t>12 u – ages 11 and 12</a:t>
            </a:r>
          </a:p>
          <a:p>
            <a:r>
              <a:rPr lang="en-US" sz="3200" dirty="0"/>
              <a:t>13 u – ages 12 and 13</a:t>
            </a:r>
          </a:p>
          <a:p>
            <a:r>
              <a:rPr lang="en-US" sz="3200" dirty="0"/>
              <a:t>14 u – ages 13 and 14</a:t>
            </a:r>
          </a:p>
        </p:txBody>
      </p:sp>
      <p:pic>
        <p:nvPicPr>
          <p:cNvPr id="5" name="Picture 4">
            <a:extLst>
              <a:ext uri="{FF2B5EF4-FFF2-40B4-BE49-F238E27FC236}">
                <a16:creationId xmlns:a16="http://schemas.microsoft.com/office/drawing/2014/main" id="{F7030CF8-F1D9-1DF0-64C9-2905CB81A6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916" y="879986"/>
            <a:ext cx="4572000" cy="6858000"/>
          </a:xfrm>
          <a:prstGeom prst="rect">
            <a:avLst/>
          </a:prstGeom>
        </p:spPr>
      </p:pic>
    </p:spTree>
    <p:extLst>
      <p:ext uri="{BB962C8B-B14F-4D97-AF65-F5344CB8AC3E}">
        <p14:creationId xmlns:p14="http://schemas.microsoft.com/office/powerpoint/2010/main" val="1947291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E676-109E-522E-6B46-2F1479396B00}"/>
              </a:ext>
            </a:extLst>
          </p:cNvPr>
          <p:cNvSpPr>
            <a:spLocks noGrp="1"/>
          </p:cNvSpPr>
          <p:nvPr>
            <p:ph type="title"/>
          </p:nvPr>
        </p:nvSpPr>
        <p:spPr>
          <a:xfrm>
            <a:off x="1141412" y="157316"/>
            <a:ext cx="9905999" cy="2359742"/>
          </a:xfrm>
        </p:spPr>
        <p:txBody>
          <a:bodyPr>
            <a:normAutofit/>
          </a:bodyPr>
          <a:lstStyle/>
          <a:p>
            <a:pPr algn="ctr"/>
            <a:r>
              <a:rPr lang="en-US" sz="4000" b="1" dirty="0">
                <a:solidFill>
                  <a:srgbClr val="00B050"/>
                </a:solidFill>
              </a:rPr>
              <a:t>Registration – fall flag and tackle</a:t>
            </a:r>
            <a:br>
              <a:rPr lang="en-US" sz="4000" b="1" dirty="0">
                <a:solidFill>
                  <a:srgbClr val="00B050"/>
                </a:solidFill>
              </a:rPr>
            </a:br>
            <a:r>
              <a:rPr lang="en-US" sz="2800" b="1" dirty="0">
                <a:solidFill>
                  <a:schemeClr val="tx1"/>
                </a:solidFill>
              </a:rPr>
              <a:t>practices start august 1</a:t>
            </a:r>
            <a:r>
              <a:rPr lang="en-US" sz="2800" b="1" baseline="30000" dirty="0">
                <a:solidFill>
                  <a:schemeClr val="tx1"/>
                </a:solidFill>
              </a:rPr>
              <a:t>st</a:t>
            </a:r>
            <a:br>
              <a:rPr lang="en-US" sz="2800" b="1" dirty="0">
                <a:solidFill>
                  <a:schemeClr val="tx1"/>
                </a:solidFill>
              </a:rPr>
            </a:br>
            <a:r>
              <a:rPr lang="en-US" sz="2800" b="1" dirty="0">
                <a:solidFill>
                  <a:schemeClr val="tx1"/>
                </a:solidFill>
              </a:rPr>
              <a:t>west dover elementary school</a:t>
            </a:r>
            <a:endParaRPr lang="en-US" sz="4000" dirty="0">
              <a:solidFill>
                <a:schemeClr val="tx1"/>
              </a:solidFill>
            </a:endParaRPr>
          </a:p>
        </p:txBody>
      </p:sp>
      <p:sp>
        <p:nvSpPr>
          <p:cNvPr id="3" name="Text Placeholder 2">
            <a:extLst>
              <a:ext uri="{FF2B5EF4-FFF2-40B4-BE49-F238E27FC236}">
                <a16:creationId xmlns:a16="http://schemas.microsoft.com/office/drawing/2014/main" id="{52DD5EBC-9E4B-3475-5621-85106FDA490C}"/>
              </a:ext>
            </a:extLst>
          </p:cNvPr>
          <p:cNvSpPr>
            <a:spLocks noGrp="1"/>
          </p:cNvSpPr>
          <p:nvPr>
            <p:ph type="body" idx="1"/>
          </p:nvPr>
        </p:nvSpPr>
        <p:spPr>
          <a:xfrm>
            <a:off x="619432" y="2133600"/>
            <a:ext cx="11041626" cy="3883742"/>
          </a:xfrm>
        </p:spPr>
        <p:txBody>
          <a:bodyPr>
            <a:normAutofit/>
          </a:bodyPr>
          <a:lstStyle/>
          <a:p>
            <a:r>
              <a:rPr lang="en-US" sz="2800" b="1" dirty="0"/>
              <a:t>FLAG AGES 5-6-7    $95</a:t>
            </a:r>
          </a:p>
          <a:p>
            <a:r>
              <a:rPr lang="en-US" sz="2800" b="1" dirty="0"/>
              <a:t>ALL TACKLE LEVELS AGES 8 AND OLDER    $185</a:t>
            </a:r>
          </a:p>
          <a:p>
            <a:pPr algn="ctr"/>
            <a:r>
              <a:rPr lang="en-US" dirty="0"/>
              <a:t>THIS DISCOUNTED RATE FOR ALL ATHLETES IS POSSIBLE THROUGH FUNDRAISING AND GENEROSITY OF THE JERSEY ELITE CONFERENCE</a:t>
            </a:r>
          </a:p>
          <a:p>
            <a:pPr algn="ctr"/>
            <a:r>
              <a:rPr lang="en-US" dirty="0"/>
              <a:t>NO ATHLETE IS EVER TURNED AWAY FOR FINANCIAL REASONS</a:t>
            </a:r>
          </a:p>
          <a:p>
            <a:pPr algn="ctr"/>
            <a:r>
              <a:rPr lang="en-US" dirty="0"/>
              <a:t>PAYMENT PLAN OPTIONS FOR TACKLE AVAILABLE STARTING IN JANUARY EACH YEAR</a:t>
            </a:r>
          </a:p>
          <a:p>
            <a:pPr algn="ctr"/>
            <a:r>
              <a:rPr lang="en-US" dirty="0"/>
              <a:t>LIMITED NUMBER OF SCHOLARSHIP APPLICATIONS AVAILABLE EACH YEAR</a:t>
            </a:r>
          </a:p>
        </p:txBody>
      </p:sp>
    </p:spTree>
    <p:extLst>
      <p:ext uri="{BB962C8B-B14F-4D97-AF65-F5344CB8AC3E}">
        <p14:creationId xmlns:p14="http://schemas.microsoft.com/office/powerpoint/2010/main" val="333005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B3E2F-AC68-3EFD-BC2B-0321336CD995}"/>
              </a:ext>
            </a:extLst>
          </p:cNvPr>
          <p:cNvSpPr>
            <a:spLocks noGrp="1"/>
          </p:cNvSpPr>
          <p:nvPr>
            <p:ph type="title"/>
          </p:nvPr>
        </p:nvSpPr>
        <p:spPr>
          <a:xfrm>
            <a:off x="1141413" y="0"/>
            <a:ext cx="9905998" cy="1337187"/>
          </a:xfrm>
        </p:spPr>
        <p:txBody>
          <a:bodyPr>
            <a:normAutofit/>
          </a:bodyPr>
          <a:lstStyle/>
          <a:p>
            <a:pPr algn="ctr"/>
            <a:r>
              <a:rPr lang="en-US" sz="4000" b="1" dirty="0">
                <a:solidFill>
                  <a:srgbClr val="00B050"/>
                </a:solidFill>
              </a:rPr>
              <a:t>TACKLE EQUIPMENT</a:t>
            </a:r>
          </a:p>
        </p:txBody>
      </p:sp>
      <p:sp>
        <p:nvSpPr>
          <p:cNvPr id="3" name="Content Placeholder 2">
            <a:extLst>
              <a:ext uri="{FF2B5EF4-FFF2-40B4-BE49-F238E27FC236}">
                <a16:creationId xmlns:a16="http://schemas.microsoft.com/office/drawing/2014/main" id="{5DECBEF2-7EC7-793F-FF22-E3689F6D7F33}"/>
              </a:ext>
            </a:extLst>
          </p:cNvPr>
          <p:cNvSpPr>
            <a:spLocks noGrp="1"/>
          </p:cNvSpPr>
          <p:nvPr>
            <p:ph sz="half" idx="1"/>
          </p:nvPr>
        </p:nvSpPr>
        <p:spPr>
          <a:xfrm>
            <a:off x="1141412" y="1150375"/>
            <a:ext cx="4876800" cy="4640826"/>
          </a:xfrm>
        </p:spPr>
        <p:txBody>
          <a:bodyPr/>
          <a:lstStyle/>
          <a:p>
            <a:r>
              <a:rPr lang="en-US" b="1" dirty="0">
                <a:solidFill>
                  <a:srgbClr val="00B050"/>
                </a:solidFill>
                <a:effectLst>
                  <a:glow rad="38100">
                    <a:schemeClr val="bg1">
                      <a:lumMod val="50000"/>
                      <a:lumOff val="50000"/>
                      <a:alpha val="20000"/>
                    </a:schemeClr>
                  </a:glow>
                </a:effectLst>
              </a:rPr>
              <a:t>NEW REGISTRANTS ARE PROVIDED</a:t>
            </a:r>
          </a:p>
          <a:p>
            <a:pPr lvl="1"/>
            <a:r>
              <a:rPr lang="en-US" b="1" dirty="0">
                <a:effectLst>
                  <a:glow rad="38100">
                    <a:schemeClr val="bg1">
                      <a:lumMod val="50000"/>
                      <a:lumOff val="50000"/>
                      <a:alpha val="20000"/>
                    </a:schemeClr>
                  </a:glow>
                </a:effectLst>
              </a:rPr>
              <a:t>NEW HELMET WITH CHIN STRAP TO KEEP</a:t>
            </a:r>
          </a:p>
          <a:p>
            <a:pPr lvl="1"/>
            <a:r>
              <a:rPr lang="en-US" b="1" dirty="0">
                <a:effectLst>
                  <a:glow rad="38100">
                    <a:schemeClr val="bg1">
                      <a:lumMod val="50000"/>
                      <a:lumOff val="50000"/>
                      <a:alpha val="20000"/>
                    </a:schemeClr>
                  </a:glow>
                </a:effectLst>
              </a:rPr>
              <a:t>NEW SHOULDER PADS TO KEEP</a:t>
            </a:r>
          </a:p>
          <a:p>
            <a:pPr lvl="1"/>
            <a:r>
              <a:rPr lang="en-US" b="1" dirty="0">
                <a:effectLst>
                  <a:glow rad="38100">
                    <a:schemeClr val="bg1">
                      <a:lumMod val="50000"/>
                      <a:lumOff val="50000"/>
                      <a:alpha val="20000"/>
                    </a:schemeClr>
                  </a:glow>
                </a:effectLst>
              </a:rPr>
              <a:t>HOME AND AWAY GAME JERSEYS</a:t>
            </a:r>
          </a:p>
          <a:p>
            <a:pPr lvl="1"/>
            <a:r>
              <a:rPr lang="en-US" b="1" dirty="0">
                <a:effectLst>
                  <a:glow rad="38100">
                    <a:schemeClr val="bg1">
                      <a:lumMod val="50000"/>
                      <a:lumOff val="50000"/>
                      <a:alpha val="20000"/>
                    </a:schemeClr>
                  </a:glow>
                </a:effectLst>
              </a:rPr>
              <a:t>GAME PANTS</a:t>
            </a:r>
          </a:p>
          <a:p>
            <a:r>
              <a:rPr lang="en-US" b="1" dirty="0">
                <a:solidFill>
                  <a:srgbClr val="00B050"/>
                </a:solidFill>
                <a:effectLst>
                  <a:glow rad="38100">
                    <a:schemeClr val="bg1">
                      <a:lumMod val="50000"/>
                      <a:lumOff val="50000"/>
                      <a:alpha val="20000"/>
                    </a:schemeClr>
                  </a:glow>
                </a:effectLst>
              </a:rPr>
              <a:t>RETURNING REGISTRANTS</a:t>
            </a:r>
          </a:p>
          <a:p>
            <a:pPr lvl="1"/>
            <a:r>
              <a:rPr lang="en-US" b="1" dirty="0">
                <a:effectLst>
                  <a:glow rad="38100">
                    <a:schemeClr val="bg1">
                      <a:lumMod val="50000"/>
                      <a:lumOff val="50000"/>
                      <a:alpha val="20000"/>
                    </a:schemeClr>
                  </a:glow>
                </a:effectLst>
              </a:rPr>
              <a:t>RECONDITIONING OF YOUR HELMET AT A DEEP DISCOUNT</a:t>
            </a:r>
          </a:p>
          <a:p>
            <a:pPr lvl="1"/>
            <a:r>
              <a:rPr lang="en-US" b="1" dirty="0">
                <a:effectLst>
                  <a:glow rad="38100">
                    <a:schemeClr val="bg1">
                      <a:lumMod val="50000"/>
                      <a:lumOff val="50000"/>
                      <a:alpha val="20000"/>
                    </a:schemeClr>
                  </a:glow>
                </a:effectLst>
              </a:rPr>
              <a:t>TRADE FOR EQUIPMENT THAT YOU HAVE OUT-GROWN</a:t>
            </a:r>
          </a:p>
          <a:p>
            <a:pPr lvl="1"/>
            <a:r>
              <a:rPr lang="en-US" b="1" dirty="0">
                <a:effectLst>
                  <a:glow rad="38100">
                    <a:schemeClr val="bg1">
                      <a:lumMod val="50000"/>
                      <a:lumOff val="50000"/>
                      <a:alpha val="20000"/>
                    </a:schemeClr>
                  </a:glow>
                </a:effectLst>
              </a:rPr>
              <a:t>SUPPLIMENTAL UNIFORM NEEDS</a:t>
            </a:r>
          </a:p>
        </p:txBody>
      </p:sp>
      <p:sp>
        <p:nvSpPr>
          <p:cNvPr id="4" name="Content Placeholder 3">
            <a:extLst>
              <a:ext uri="{FF2B5EF4-FFF2-40B4-BE49-F238E27FC236}">
                <a16:creationId xmlns:a16="http://schemas.microsoft.com/office/drawing/2014/main" id="{0CDB3D99-42D8-5D12-FBC8-5C7AB460BCA3}"/>
              </a:ext>
            </a:extLst>
          </p:cNvPr>
          <p:cNvSpPr>
            <a:spLocks noGrp="1"/>
          </p:cNvSpPr>
          <p:nvPr>
            <p:ph sz="half" idx="2"/>
          </p:nvPr>
        </p:nvSpPr>
        <p:spPr>
          <a:xfrm>
            <a:off x="6170612" y="1150374"/>
            <a:ext cx="4876800" cy="4640826"/>
          </a:xfrm>
        </p:spPr>
        <p:txBody>
          <a:bodyPr/>
          <a:lstStyle/>
          <a:p>
            <a:r>
              <a:rPr lang="en-US" b="1" dirty="0">
                <a:solidFill>
                  <a:srgbClr val="00B050"/>
                </a:solidFill>
                <a:effectLst>
                  <a:glow rad="38100">
                    <a:schemeClr val="bg1">
                      <a:lumMod val="50000"/>
                      <a:lumOff val="50000"/>
                      <a:alpha val="20000"/>
                    </a:schemeClr>
                  </a:glow>
                </a:effectLst>
              </a:rPr>
              <a:t>PARENTS ARE RESPONSIBLE FOR THE FOLLOWING ITEMS</a:t>
            </a:r>
          </a:p>
          <a:p>
            <a:pPr lvl="1"/>
            <a:r>
              <a:rPr lang="en-US" b="1" dirty="0">
                <a:effectLst>
                  <a:glow rad="38100">
                    <a:schemeClr val="bg1">
                      <a:lumMod val="50000"/>
                      <a:lumOff val="50000"/>
                      <a:alpha val="20000"/>
                    </a:schemeClr>
                  </a:glow>
                </a:effectLst>
              </a:rPr>
              <a:t>MOUTH GUARD THAT CONNECTS TO HELMET</a:t>
            </a:r>
          </a:p>
          <a:p>
            <a:pPr lvl="1"/>
            <a:r>
              <a:rPr lang="en-US" b="1" dirty="0">
                <a:effectLst>
                  <a:glow rad="38100">
                    <a:schemeClr val="bg1">
                      <a:lumMod val="50000"/>
                      <a:lumOff val="50000"/>
                      <a:alpha val="20000"/>
                    </a:schemeClr>
                  </a:glow>
                </a:effectLst>
              </a:rPr>
              <a:t>CLEATS</a:t>
            </a:r>
          </a:p>
          <a:p>
            <a:pPr lvl="1"/>
            <a:r>
              <a:rPr lang="en-US" b="1" dirty="0">
                <a:effectLst>
                  <a:glow rad="38100">
                    <a:schemeClr val="bg1">
                      <a:lumMod val="50000"/>
                      <a:lumOff val="50000"/>
                      <a:alpha val="20000"/>
                    </a:schemeClr>
                  </a:glow>
                </a:effectLst>
              </a:rPr>
              <a:t>PRACTICE PANTS AND JERSEY</a:t>
            </a:r>
          </a:p>
          <a:p>
            <a:pPr lvl="1"/>
            <a:r>
              <a:rPr lang="en-US" b="1" dirty="0">
                <a:effectLst>
                  <a:glow rad="38100">
                    <a:schemeClr val="bg1">
                      <a:lumMod val="50000"/>
                      <a:lumOff val="50000"/>
                      <a:alpha val="20000"/>
                    </a:schemeClr>
                  </a:glow>
                </a:effectLst>
              </a:rPr>
              <a:t>COMPRESSION SHIRTS AND GIRDLE</a:t>
            </a:r>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2056137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83B5F-6895-3C8E-99B7-3902CDD301A4}"/>
              </a:ext>
            </a:extLst>
          </p:cNvPr>
          <p:cNvSpPr>
            <a:spLocks noGrp="1"/>
          </p:cNvSpPr>
          <p:nvPr>
            <p:ph type="title"/>
          </p:nvPr>
        </p:nvSpPr>
        <p:spPr>
          <a:xfrm>
            <a:off x="1141413" y="186813"/>
            <a:ext cx="9905998" cy="1101213"/>
          </a:xfrm>
        </p:spPr>
        <p:txBody>
          <a:bodyPr>
            <a:normAutofit/>
          </a:bodyPr>
          <a:lstStyle/>
          <a:p>
            <a:pPr lvl="1" algn="ctr"/>
            <a:r>
              <a:rPr lang="en-US" sz="4000" b="1" dirty="0">
                <a:solidFill>
                  <a:srgbClr val="00B050"/>
                </a:solidFill>
                <a:latin typeface="+mj-lt"/>
              </a:rPr>
              <a:t>FLAG EQUIPMENT</a:t>
            </a:r>
          </a:p>
        </p:txBody>
      </p:sp>
      <p:sp>
        <p:nvSpPr>
          <p:cNvPr id="3" name="Content Placeholder 2">
            <a:extLst>
              <a:ext uri="{FF2B5EF4-FFF2-40B4-BE49-F238E27FC236}">
                <a16:creationId xmlns:a16="http://schemas.microsoft.com/office/drawing/2014/main" id="{8D06E53A-4E5F-9FD7-8370-048AC0B691A3}"/>
              </a:ext>
            </a:extLst>
          </p:cNvPr>
          <p:cNvSpPr>
            <a:spLocks noGrp="1"/>
          </p:cNvSpPr>
          <p:nvPr>
            <p:ph sz="half" idx="1"/>
          </p:nvPr>
        </p:nvSpPr>
        <p:spPr>
          <a:xfrm>
            <a:off x="1141412" y="1199535"/>
            <a:ext cx="4876800" cy="4591665"/>
          </a:xfrm>
        </p:spPr>
        <p:txBody>
          <a:bodyPr/>
          <a:lstStyle/>
          <a:p>
            <a:pPr marL="0" indent="0">
              <a:buNone/>
            </a:pPr>
            <a:r>
              <a:rPr lang="en-US" b="1" dirty="0">
                <a:solidFill>
                  <a:srgbClr val="00B050"/>
                </a:solidFill>
                <a:effectLst>
                  <a:glow rad="38100">
                    <a:schemeClr val="bg1">
                      <a:lumMod val="50000"/>
                      <a:lumOff val="50000"/>
                      <a:alpha val="20000"/>
                    </a:schemeClr>
                  </a:glow>
                </a:effectLst>
              </a:rPr>
              <a:t>ALL REGISTRANTS ARE PROVIDED</a:t>
            </a:r>
          </a:p>
          <a:p>
            <a:r>
              <a:rPr lang="en-US" b="1" dirty="0">
                <a:effectLst>
                  <a:glow rad="38100">
                    <a:schemeClr val="bg1">
                      <a:lumMod val="50000"/>
                      <a:lumOff val="50000"/>
                      <a:alpha val="20000"/>
                    </a:schemeClr>
                  </a:glow>
                </a:effectLst>
              </a:rPr>
              <a:t>FLAGS</a:t>
            </a:r>
          </a:p>
          <a:p>
            <a:r>
              <a:rPr lang="en-US" b="1" dirty="0">
                <a:effectLst>
                  <a:glow rad="38100">
                    <a:schemeClr val="bg1">
                      <a:lumMod val="50000"/>
                      <a:lumOff val="50000"/>
                      <a:alpha val="20000"/>
                    </a:schemeClr>
                  </a:glow>
                </a:effectLst>
              </a:rPr>
              <a:t>HOME AND AWAY JERSEYS</a:t>
            </a:r>
          </a:p>
          <a:p>
            <a:r>
              <a:rPr lang="en-US" b="1" dirty="0">
                <a:effectLst>
                  <a:glow rad="38100">
                    <a:schemeClr val="bg1">
                      <a:lumMod val="50000"/>
                      <a:lumOff val="50000"/>
                      <a:alpha val="20000"/>
                    </a:schemeClr>
                  </a:glow>
                </a:effectLst>
              </a:rPr>
              <a:t>SHORTS</a:t>
            </a:r>
          </a:p>
          <a:p>
            <a:endParaRPr lang="en-US" dirty="0"/>
          </a:p>
          <a:p>
            <a:pPr marL="0" indent="0">
              <a:buNone/>
            </a:pPr>
            <a:r>
              <a:rPr lang="en-US" b="1" dirty="0">
                <a:solidFill>
                  <a:srgbClr val="00B050"/>
                </a:solidFill>
                <a:effectLst>
                  <a:glow rad="38100">
                    <a:schemeClr val="bg1">
                      <a:lumMod val="50000"/>
                      <a:lumOff val="50000"/>
                      <a:alpha val="20000"/>
                    </a:schemeClr>
                  </a:glow>
                </a:effectLst>
              </a:rPr>
              <a:t>PARENTS WILL NEED TO PROVIDE</a:t>
            </a:r>
          </a:p>
          <a:p>
            <a:r>
              <a:rPr lang="en-US" b="1" dirty="0">
                <a:effectLst>
                  <a:glow rad="38100">
                    <a:schemeClr val="bg1">
                      <a:lumMod val="50000"/>
                      <a:lumOff val="50000"/>
                      <a:alpha val="20000"/>
                    </a:schemeClr>
                  </a:glow>
                </a:effectLst>
              </a:rPr>
              <a:t>MOUTH GUARDS</a:t>
            </a:r>
          </a:p>
          <a:p>
            <a:r>
              <a:rPr lang="en-US" b="1" dirty="0">
                <a:effectLst>
                  <a:glow rad="38100">
                    <a:schemeClr val="bg1">
                      <a:lumMod val="50000"/>
                      <a:lumOff val="50000"/>
                      <a:alpha val="20000"/>
                    </a:schemeClr>
                  </a:glow>
                </a:effectLst>
              </a:rPr>
              <a:t>CLEATS</a:t>
            </a:r>
          </a:p>
          <a:p>
            <a:endParaRPr lang="en-US" dirty="0"/>
          </a:p>
        </p:txBody>
      </p:sp>
      <p:sp>
        <p:nvSpPr>
          <p:cNvPr id="4" name="Content Placeholder 3">
            <a:extLst>
              <a:ext uri="{FF2B5EF4-FFF2-40B4-BE49-F238E27FC236}">
                <a16:creationId xmlns:a16="http://schemas.microsoft.com/office/drawing/2014/main" id="{B339F693-F02C-37F4-1347-30846BF2A40A}"/>
              </a:ext>
            </a:extLst>
          </p:cNvPr>
          <p:cNvSpPr>
            <a:spLocks noGrp="1"/>
          </p:cNvSpPr>
          <p:nvPr>
            <p:ph sz="half" idx="2"/>
          </p:nvPr>
        </p:nvSpPr>
        <p:spPr>
          <a:xfrm>
            <a:off x="6170612" y="1199535"/>
            <a:ext cx="4876800" cy="4591665"/>
          </a:xfrm>
        </p:spPr>
        <p:txBody>
          <a:bodyPr/>
          <a:lstStyle/>
          <a:p>
            <a:pPr marL="0" indent="0">
              <a:buNone/>
            </a:pPr>
            <a:endParaRPr lang="en-US" dirty="0"/>
          </a:p>
          <a:p>
            <a:pPr marL="0" indent="0">
              <a:buNone/>
            </a:pPr>
            <a:endParaRPr lang="en-US" dirty="0"/>
          </a:p>
          <a:p>
            <a:pPr marL="0" indent="0">
              <a:buNone/>
            </a:pPr>
            <a:endParaRPr lang="en-US" dirty="0"/>
          </a:p>
        </p:txBody>
      </p:sp>
      <p:pic>
        <p:nvPicPr>
          <p:cNvPr id="7" name="Picture 6">
            <a:extLst>
              <a:ext uri="{FF2B5EF4-FFF2-40B4-BE49-F238E27FC236}">
                <a16:creationId xmlns:a16="http://schemas.microsoft.com/office/drawing/2014/main" id="{0FAE3BB8-EC78-E7AF-EE25-050A5FCA47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8630" y="-41787"/>
            <a:ext cx="4948802" cy="7423203"/>
          </a:xfrm>
          <a:prstGeom prst="rect">
            <a:avLst/>
          </a:prstGeom>
        </p:spPr>
      </p:pic>
    </p:spTree>
    <p:extLst>
      <p:ext uri="{BB962C8B-B14F-4D97-AF65-F5344CB8AC3E}">
        <p14:creationId xmlns:p14="http://schemas.microsoft.com/office/powerpoint/2010/main" val="1347768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01CFB-FFCD-EECF-0EE1-F6E1321E820E}"/>
              </a:ext>
            </a:extLst>
          </p:cNvPr>
          <p:cNvSpPr>
            <a:spLocks noGrp="1"/>
          </p:cNvSpPr>
          <p:nvPr>
            <p:ph type="ctrTitle"/>
          </p:nvPr>
        </p:nvSpPr>
        <p:spPr>
          <a:xfrm>
            <a:off x="1751012" y="609601"/>
            <a:ext cx="8676222" cy="589934"/>
          </a:xfrm>
        </p:spPr>
        <p:txBody>
          <a:bodyPr>
            <a:normAutofit fontScale="90000"/>
          </a:bodyPr>
          <a:lstStyle/>
          <a:p>
            <a:r>
              <a:rPr lang="en-US" sz="4000" b="1" dirty="0">
                <a:solidFill>
                  <a:srgbClr val="00B050"/>
                </a:solidFill>
                <a:effectLst>
                  <a:glow rad="38100">
                    <a:schemeClr val="bg1">
                      <a:lumMod val="65000"/>
                      <a:lumOff val="35000"/>
                      <a:alpha val="50000"/>
                    </a:schemeClr>
                  </a:glow>
                </a:effectLst>
              </a:rPr>
              <a:t>IMPORTANT DATES</a:t>
            </a:r>
          </a:p>
        </p:txBody>
      </p:sp>
      <p:sp>
        <p:nvSpPr>
          <p:cNvPr id="3" name="Subtitle 2">
            <a:extLst>
              <a:ext uri="{FF2B5EF4-FFF2-40B4-BE49-F238E27FC236}">
                <a16:creationId xmlns:a16="http://schemas.microsoft.com/office/drawing/2014/main" id="{03B56284-FDDF-5DBF-939E-46DF2860F888}"/>
              </a:ext>
            </a:extLst>
          </p:cNvPr>
          <p:cNvSpPr>
            <a:spLocks noGrp="1"/>
          </p:cNvSpPr>
          <p:nvPr>
            <p:ph type="subTitle" idx="1"/>
          </p:nvPr>
        </p:nvSpPr>
        <p:spPr>
          <a:xfrm>
            <a:off x="176981" y="1307690"/>
            <a:ext cx="11916696" cy="4483510"/>
          </a:xfrm>
        </p:spPr>
        <p:txBody>
          <a:bodyPr>
            <a:normAutofit fontScale="85000" lnSpcReduction="20000"/>
          </a:bodyPr>
          <a:lstStyle/>
          <a:p>
            <a:r>
              <a:rPr lang="en-US" sz="4200" b="1" dirty="0">
                <a:solidFill>
                  <a:srgbClr val="00B050"/>
                </a:solidFill>
                <a:effectLst>
                  <a:glow rad="38100">
                    <a:schemeClr val="bg1">
                      <a:lumMod val="50000"/>
                      <a:lumOff val="50000"/>
                      <a:alpha val="20000"/>
                    </a:schemeClr>
                  </a:glow>
                </a:effectLst>
              </a:rPr>
              <a:t>MEDIA DAY – SUNDAY JUNE 7,2026</a:t>
            </a:r>
          </a:p>
          <a:p>
            <a:r>
              <a:rPr lang="en-US" sz="3200" b="1" dirty="0">
                <a:solidFill>
                  <a:schemeClr val="tx1"/>
                </a:solidFill>
                <a:effectLst>
                  <a:glow rad="38100">
                    <a:schemeClr val="bg1">
                      <a:lumMod val="50000"/>
                      <a:lumOff val="50000"/>
                      <a:alpha val="20000"/>
                    </a:schemeClr>
                  </a:glow>
                </a:effectLst>
              </a:rPr>
              <a:t>9 AM TO 12 PM</a:t>
            </a:r>
          </a:p>
          <a:p>
            <a:r>
              <a:rPr lang="en-US" sz="3200" b="1" dirty="0">
                <a:solidFill>
                  <a:schemeClr val="tx1"/>
                </a:solidFill>
                <a:effectLst>
                  <a:glow rad="38100">
                    <a:schemeClr val="bg1">
                      <a:lumMod val="50000"/>
                      <a:lumOff val="50000"/>
                      <a:alpha val="20000"/>
                    </a:schemeClr>
                  </a:glow>
                </a:effectLst>
              </a:rPr>
              <a:t>FRANK BARTOLF SPORTS COMPLEX 336 BROOK ROAD LAKEWOOD, NJ</a:t>
            </a:r>
          </a:p>
          <a:p>
            <a:r>
              <a:rPr lang="en-US" sz="3200" b="1" dirty="0">
                <a:solidFill>
                  <a:srgbClr val="FF0000"/>
                </a:solidFill>
                <a:effectLst>
                  <a:glow rad="38100">
                    <a:schemeClr val="bg1">
                      <a:lumMod val="50000"/>
                      <a:lumOff val="50000"/>
                      <a:alpha val="20000"/>
                    </a:schemeClr>
                  </a:glow>
                </a:effectLst>
              </a:rPr>
              <a:t>MANDATORY PARENTS MEETING</a:t>
            </a:r>
          </a:p>
          <a:p>
            <a:r>
              <a:rPr lang="en-US" sz="3200" b="1" dirty="0">
                <a:solidFill>
                  <a:srgbClr val="FF0000"/>
                </a:solidFill>
                <a:effectLst>
                  <a:glow rad="38100">
                    <a:schemeClr val="bg1">
                      <a:lumMod val="50000"/>
                      <a:lumOff val="50000"/>
                      <a:alpha val="20000"/>
                    </a:schemeClr>
                  </a:glow>
                </a:effectLst>
              </a:rPr>
              <a:t>COLLECTION OF PAPERWORK FOR BOOK CHECKS</a:t>
            </a:r>
          </a:p>
          <a:p>
            <a:r>
              <a:rPr lang="en-US" sz="3200" b="1" dirty="0">
                <a:solidFill>
                  <a:schemeClr val="tx1"/>
                </a:solidFill>
                <a:effectLst>
                  <a:glow rad="38100">
                    <a:schemeClr val="bg1">
                      <a:lumMod val="50000"/>
                      <a:lumOff val="50000"/>
                      <a:alpha val="20000"/>
                    </a:schemeClr>
                  </a:glow>
                </a:effectLst>
              </a:rPr>
              <a:t>HELMET FITTING</a:t>
            </a:r>
          </a:p>
          <a:p>
            <a:r>
              <a:rPr lang="en-US" sz="3200" b="1" dirty="0">
                <a:solidFill>
                  <a:schemeClr val="tx1"/>
                </a:solidFill>
                <a:effectLst>
                  <a:glow rad="38100">
                    <a:schemeClr val="bg1">
                      <a:lumMod val="50000"/>
                      <a:lumOff val="50000"/>
                      <a:alpha val="20000"/>
                    </a:schemeClr>
                  </a:glow>
                </a:effectLst>
              </a:rPr>
              <a:t>JERSEY NUMBER SELECTION</a:t>
            </a:r>
          </a:p>
          <a:p>
            <a:r>
              <a:rPr lang="en-US" sz="3200" b="1" dirty="0">
                <a:solidFill>
                  <a:schemeClr val="tx1"/>
                </a:solidFill>
                <a:effectLst>
                  <a:glow rad="38100">
                    <a:schemeClr val="bg1">
                      <a:lumMod val="50000"/>
                      <a:lumOff val="50000"/>
                      <a:alpha val="20000"/>
                    </a:schemeClr>
                  </a:glow>
                </a:effectLst>
              </a:rPr>
              <a:t>FREE BASELINE CONCUSSION TESTING</a:t>
            </a:r>
          </a:p>
          <a:p>
            <a:r>
              <a:rPr lang="en-US" sz="3200" b="1" dirty="0">
                <a:solidFill>
                  <a:schemeClr val="tx1"/>
                </a:solidFill>
                <a:effectLst>
                  <a:glow rad="38100">
                    <a:schemeClr val="bg1">
                      <a:lumMod val="50000"/>
                      <a:lumOff val="50000"/>
                      <a:alpha val="20000"/>
                    </a:schemeClr>
                  </a:glow>
                </a:effectLst>
              </a:rPr>
              <a:t>PICTURES – DJ – LASER TAG – SWAG - FOOD TRUCKS</a:t>
            </a:r>
          </a:p>
        </p:txBody>
      </p:sp>
      <p:sp>
        <p:nvSpPr>
          <p:cNvPr id="6" name="Flowchart: Connector 5">
            <a:extLst>
              <a:ext uri="{FF2B5EF4-FFF2-40B4-BE49-F238E27FC236}">
                <a16:creationId xmlns:a16="http://schemas.microsoft.com/office/drawing/2014/main" id="{8B250EE1-BB63-EF9E-D7E1-13F17B1C7B5A}"/>
              </a:ext>
            </a:extLst>
          </p:cNvPr>
          <p:cNvSpPr/>
          <p:nvPr/>
        </p:nvSpPr>
        <p:spPr>
          <a:xfrm>
            <a:off x="10785987" y="5466735"/>
            <a:ext cx="1229032" cy="1268361"/>
          </a:xfrm>
          <a:prstGeom prst="flowChartConnector">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pic>
        <p:nvPicPr>
          <p:cNvPr id="5" name="Picture 4">
            <a:extLst>
              <a:ext uri="{FF2B5EF4-FFF2-40B4-BE49-F238E27FC236}">
                <a16:creationId xmlns:a16="http://schemas.microsoft.com/office/drawing/2014/main" id="{E7A85942-07CE-E7C4-551E-58910C327C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9987" y="4668731"/>
            <a:ext cx="4429414" cy="2952943"/>
          </a:xfrm>
          <a:prstGeom prst="rect">
            <a:avLst/>
          </a:prstGeom>
        </p:spPr>
      </p:pic>
    </p:spTree>
    <p:extLst>
      <p:ext uri="{BB962C8B-B14F-4D97-AF65-F5344CB8AC3E}">
        <p14:creationId xmlns:p14="http://schemas.microsoft.com/office/powerpoint/2010/main" val="33199201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341</TotalTime>
  <Words>1684</Words>
  <Application>Microsoft Office PowerPoint</Application>
  <PresentationFormat>Widescreen</PresentationFormat>
  <Paragraphs>194</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Century Gothic</vt:lpstr>
      <vt:lpstr>Mesh</vt:lpstr>
      <vt:lpstr>TOMS RIVER SEAHAWKS  FOOTBALL</vt:lpstr>
      <vt:lpstr>              The Jersey Elite Conference is the philanthropic umbrella for the Toms River Seahawks, Brick Hydra and Lakewood Pioneers. All three teams participate in the new jersey shore pop warner conference.  The JEC participates in fundraising and sponsorship opportunities to be able to reduce the cost of registration of all JEC athletes. The JEC is more than just football. The JEC promotes the STUDENT aspect of the student athlete. In the Toms River area, the JEC hosts weekly tutoring and assist with food insecurities. The JEC is part of backpack drives, coat distributions, Christmas present drives, and other community support programs. As the JEC expands within the Pop Warner family with Brick and Lakewood, they will be adding services to these communities.  </vt:lpstr>
      <vt:lpstr>        NEW Jersey shore pop warner conference          Bayshore lancers - Howell lions - Lakewood pioneers  jersey shore storm (point Pleasant) - toms river angels  brick hydra – lacey revolution - ocean dolphins  saint james royals - toms river seahawks</vt:lpstr>
      <vt:lpstr>Registration  - SPRING 2026 </vt:lpstr>
      <vt:lpstr>Registration – fall flag and tackle age group is determined based on  your athlete’s age on July 14, 2026</vt:lpstr>
      <vt:lpstr>Registration – fall flag and tackle practices start august 1st west dover elementary school</vt:lpstr>
      <vt:lpstr>TACKLE EQUIPMENT</vt:lpstr>
      <vt:lpstr>FLAG EQUIPMENT</vt:lpstr>
      <vt:lpstr>IMPORTANT DATES</vt:lpstr>
      <vt:lpstr>IMPORTANT DATES – PRACTICE SCHEDULE</vt:lpstr>
      <vt:lpstr>IMPORTANT DATES</vt:lpstr>
      <vt:lpstr>GAME SCHEDULES</vt:lpstr>
      <vt:lpstr>HOW ARE WE DIFFERENT</vt:lpstr>
      <vt:lpstr>FUNDRAISING</vt:lpstr>
      <vt:lpstr>SPONSORSHIP</vt:lpstr>
      <vt:lpstr>COACHES and TEAM MOMS</vt:lpstr>
      <vt:lpstr>2026 WINTER WORK OUTS </vt:lpstr>
      <vt:lpstr>CAMPS</vt:lpstr>
      <vt:lpstr>swag</vt:lpstr>
      <vt:lpstr>CONTACT INFO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Mike Scannell</dc:creator>
  <cp:lastModifiedBy>Mike Scannell</cp:lastModifiedBy>
  <cp:revision>3</cp:revision>
  <dcterms:created xsi:type="dcterms:W3CDTF">2026-03-28T21:52:35Z</dcterms:created>
  <dcterms:modified xsi:type="dcterms:W3CDTF">2026-04-04T23:06:41Z</dcterms:modified>
</cp:coreProperties>
</file>